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01" r:id="rId2"/>
  </p:sldMasterIdLst>
  <p:notesMasterIdLst>
    <p:notesMasterId r:id="rId77"/>
  </p:notesMasterIdLst>
  <p:handoutMasterIdLst>
    <p:handoutMasterId r:id="rId78"/>
  </p:handoutMasterIdLst>
  <p:sldIdLst>
    <p:sldId id="257" r:id="rId3"/>
    <p:sldId id="275" r:id="rId4"/>
    <p:sldId id="277" r:id="rId5"/>
    <p:sldId id="335" r:id="rId6"/>
    <p:sldId id="302" r:id="rId7"/>
    <p:sldId id="434" r:id="rId8"/>
    <p:sldId id="437" r:id="rId9"/>
    <p:sldId id="438" r:id="rId10"/>
    <p:sldId id="439" r:id="rId11"/>
    <p:sldId id="436" r:id="rId12"/>
    <p:sldId id="440" r:id="rId13"/>
    <p:sldId id="444" r:id="rId14"/>
    <p:sldId id="365" r:id="rId15"/>
    <p:sldId id="380" r:id="rId16"/>
    <p:sldId id="442" r:id="rId17"/>
    <p:sldId id="443" r:id="rId18"/>
    <p:sldId id="361" r:id="rId19"/>
    <p:sldId id="362" r:id="rId20"/>
    <p:sldId id="363" r:id="rId21"/>
    <p:sldId id="308" r:id="rId22"/>
    <p:sldId id="357" r:id="rId23"/>
    <p:sldId id="328" r:id="rId24"/>
    <p:sldId id="385" r:id="rId25"/>
    <p:sldId id="342" r:id="rId26"/>
    <p:sldId id="329" r:id="rId27"/>
    <p:sldId id="382" r:id="rId28"/>
    <p:sldId id="406" r:id="rId29"/>
    <p:sldId id="384" r:id="rId30"/>
    <p:sldId id="403" r:id="rId31"/>
    <p:sldId id="404" r:id="rId32"/>
    <p:sldId id="445" r:id="rId33"/>
    <p:sldId id="446" r:id="rId34"/>
    <p:sldId id="405" r:id="rId35"/>
    <p:sldId id="447" r:id="rId36"/>
    <p:sldId id="367" r:id="rId37"/>
    <p:sldId id="386" r:id="rId38"/>
    <p:sldId id="387" r:id="rId39"/>
    <p:sldId id="388" r:id="rId40"/>
    <p:sldId id="401" r:id="rId41"/>
    <p:sldId id="402" r:id="rId42"/>
    <p:sldId id="372" r:id="rId43"/>
    <p:sldId id="398" r:id="rId44"/>
    <p:sldId id="399" r:id="rId45"/>
    <p:sldId id="392" r:id="rId46"/>
    <p:sldId id="393" r:id="rId47"/>
    <p:sldId id="395" r:id="rId48"/>
    <p:sldId id="396" r:id="rId49"/>
    <p:sldId id="449" r:id="rId50"/>
    <p:sldId id="452" r:id="rId51"/>
    <p:sldId id="450" r:id="rId52"/>
    <p:sldId id="451" r:id="rId53"/>
    <p:sldId id="454" r:id="rId54"/>
    <p:sldId id="453" r:id="rId55"/>
    <p:sldId id="458" r:id="rId56"/>
    <p:sldId id="364" r:id="rId57"/>
    <p:sldId id="408" r:id="rId58"/>
    <p:sldId id="460" r:id="rId59"/>
    <p:sldId id="459" r:id="rId60"/>
    <p:sldId id="410" r:id="rId61"/>
    <p:sldId id="413" r:id="rId62"/>
    <p:sldId id="412" r:id="rId63"/>
    <p:sldId id="411" r:id="rId64"/>
    <p:sldId id="457" r:id="rId65"/>
    <p:sldId id="455" r:id="rId66"/>
    <p:sldId id="456" r:id="rId67"/>
    <p:sldId id="415" r:id="rId68"/>
    <p:sldId id="422" r:id="rId69"/>
    <p:sldId id="448" r:id="rId70"/>
    <p:sldId id="424" r:id="rId71"/>
    <p:sldId id="425" r:id="rId72"/>
    <p:sldId id="426" r:id="rId73"/>
    <p:sldId id="427" r:id="rId74"/>
    <p:sldId id="423" r:id="rId75"/>
    <p:sldId id="429"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O用" lastIdx="1" clrIdx="0">
    <p:extLst>
      <p:ext uri="{19B8F6BF-5375-455C-9EA6-DF929625EA0E}">
        <p15:presenceInfo xmlns:p15="http://schemas.microsoft.com/office/powerpoint/2012/main" userId="Microsoft Office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7FF"/>
    <a:srgbClr val="C30D23"/>
    <a:srgbClr val="013990"/>
    <a:srgbClr val="023A91"/>
    <a:srgbClr val="CC000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6341" autoAdjust="0"/>
  </p:normalViewPr>
  <p:slideViewPr>
    <p:cSldViewPr snapToGrid="0">
      <p:cViewPr varScale="1">
        <p:scale>
          <a:sx n="129" d="100"/>
          <a:sy n="129" d="100"/>
        </p:scale>
        <p:origin x="1720" y="192"/>
      </p:cViewPr>
      <p:guideLst>
        <p:guide orient="horz" pos="2160"/>
        <p:guide pos="2880"/>
      </p:guideLst>
    </p:cSldViewPr>
  </p:slideViewPr>
  <p:outlineViewPr>
    <p:cViewPr>
      <p:scale>
        <a:sx n="33" d="100"/>
        <a:sy n="33" d="100"/>
      </p:scale>
      <p:origin x="0" y="-19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21T18:29:34.402" idx="1">
    <p:pos x="5371" y="2936"/>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05F6738-3D78-F14E-96AA-BA7A6329BC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53FAC784-966F-1446-A2FA-8A96A3729F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228079-77D9-2142-B501-CC4F57AD12BE}" type="datetimeFigureOut">
              <a:rPr kumimoji="1" lang="zh-CN" altLang="en-US" smtClean="0"/>
              <a:t>2019/4/24</a:t>
            </a:fld>
            <a:endParaRPr kumimoji="1" lang="zh-CN" altLang="en-US"/>
          </a:p>
        </p:txBody>
      </p:sp>
      <p:sp>
        <p:nvSpPr>
          <p:cNvPr id="4" name="页脚占位符 3">
            <a:extLst>
              <a:ext uri="{FF2B5EF4-FFF2-40B4-BE49-F238E27FC236}">
                <a16:creationId xmlns:a16="http://schemas.microsoft.com/office/drawing/2014/main" id="{0912A3F0-C810-2644-9477-34064EF9FF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5DA6C710-CC5A-0E49-B5E4-31077A15C6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1E88D9-3DE6-D84E-9306-49670A943398}" type="slidenum">
              <a:rPr kumimoji="1" lang="zh-CN" altLang="en-US" smtClean="0"/>
              <a:t>‹#›</a:t>
            </a:fld>
            <a:endParaRPr kumimoji="1" lang="zh-CN" altLang="en-US"/>
          </a:p>
        </p:txBody>
      </p:sp>
    </p:spTree>
    <p:extLst>
      <p:ext uri="{BB962C8B-B14F-4D97-AF65-F5344CB8AC3E}">
        <p14:creationId xmlns:p14="http://schemas.microsoft.com/office/powerpoint/2010/main" val="808616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06788-CEFE-9844-8EF0-D9489F2D6264}" type="datetimeFigureOut">
              <a:rPr kumimoji="1" lang="zh-CN" altLang="en-US" smtClean="0"/>
              <a:t>2019/4/24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B55AE-04BC-B94E-8A89-71D03209CE96}" type="slidenum">
              <a:rPr kumimoji="1" lang="zh-CN" altLang="en-US" smtClean="0"/>
              <a:t>‹#›</a:t>
            </a:fld>
            <a:endParaRPr kumimoji="1" lang="zh-CN" altLang="en-US"/>
          </a:p>
        </p:txBody>
      </p:sp>
    </p:spTree>
    <p:extLst>
      <p:ext uri="{BB962C8B-B14F-4D97-AF65-F5344CB8AC3E}">
        <p14:creationId xmlns:p14="http://schemas.microsoft.com/office/powerpoint/2010/main" val="302262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FAB55AE-04BC-B94E-8A89-71D03209CE96}" type="slidenum">
              <a:rPr kumimoji="1" lang="zh-CN" altLang="en-US" smtClean="0"/>
              <a:t>10</a:t>
            </a:fld>
            <a:endParaRPr kumimoji="1" lang="zh-CN" altLang="en-US"/>
          </a:p>
        </p:txBody>
      </p:sp>
    </p:spTree>
    <p:extLst>
      <p:ext uri="{BB962C8B-B14F-4D97-AF65-F5344CB8AC3E}">
        <p14:creationId xmlns:p14="http://schemas.microsoft.com/office/powerpoint/2010/main" val="272736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FAB55AE-04BC-B94E-8A89-71D03209CE96}" type="slidenum">
              <a:rPr kumimoji="1" lang="zh-CN" altLang="en-US" smtClean="0"/>
              <a:t>11</a:t>
            </a:fld>
            <a:endParaRPr kumimoji="1" lang="zh-CN" altLang="en-US"/>
          </a:p>
        </p:txBody>
      </p:sp>
    </p:spTree>
    <p:extLst>
      <p:ext uri="{BB962C8B-B14F-4D97-AF65-F5344CB8AC3E}">
        <p14:creationId xmlns:p14="http://schemas.microsoft.com/office/powerpoint/2010/main" val="140151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AB55AE-04BC-B94E-8A89-71D03209CE96}" type="slidenum">
              <a:rPr kumimoji="1" lang="zh-CN" altLang="en-US" smtClean="0"/>
              <a:t>12</a:t>
            </a:fld>
            <a:endParaRPr kumimoji="1" lang="zh-CN" altLang="en-US"/>
          </a:p>
        </p:txBody>
      </p:sp>
    </p:spTree>
    <p:extLst>
      <p:ext uri="{BB962C8B-B14F-4D97-AF65-F5344CB8AC3E}">
        <p14:creationId xmlns:p14="http://schemas.microsoft.com/office/powerpoint/2010/main" val="360438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FAB55AE-04BC-B94E-8A89-71D03209CE96}" type="slidenum">
              <a:rPr kumimoji="1" lang="zh-CN" altLang="en-US" smtClean="0"/>
              <a:t>14</a:t>
            </a:fld>
            <a:endParaRPr kumimoji="1" lang="zh-CN" altLang="en-US"/>
          </a:p>
        </p:txBody>
      </p:sp>
    </p:spTree>
    <p:extLst>
      <p:ext uri="{BB962C8B-B14F-4D97-AF65-F5344CB8AC3E}">
        <p14:creationId xmlns:p14="http://schemas.microsoft.com/office/powerpoint/2010/main" val="2084386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AB55AE-04BC-B94E-8A89-71D03209CE96}" type="slidenum">
              <a:rPr kumimoji="1" lang="zh-CN" altLang="en-US" smtClean="0"/>
              <a:t>16</a:t>
            </a:fld>
            <a:endParaRPr kumimoji="1" lang="zh-CN" altLang="en-US"/>
          </a:p>
        </p:txBody>
      </p:sp>
    </p:spTree>
    <p:extLst>
      <p:ext uri="{BB962C8B-B14F-4D97-AF65-F5344CB8AC3E}">
        <p14:creationId xmlns:p14="http://schemas.microsoft.com/office/powerpoint/2010/main" val="414407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2707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1471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831735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28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279525"/>
            <a:ext cx="3962400" cy="4897438"/>
          </a:xfrm>
        </p:spPr>
        <p:txBody>
          <a:bodyPr/>
          <a:lstStyle>
            <a:lvl1pPr marL="228600" indent="-360000">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279525"/>
            <a:ext cx="4260850" cy="4897438"/>
          </a:xfrm>
        </p:spPr>
        <p:txBody>
          <a:bodyPr/>
          <a:lstStyle>
            <a:lvl1pPr marL="228600" indent="-360000">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rgbClr val="023A9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rgbClr val="023A9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solidFill>
                  <a:schemeClr val="bg1"/>
                </a:solidFill>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2019/4/24</a:t>
            </a:fld>
            <a:endParaRPr lang="zh-CN" alt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lvl1pPr>
              <a:defRPr>
                <a:solidFill>
                  <a:schemeClr val="bg1"/>
                </a:solidFill>
                <a:latin typeface="幼圆" panose="02010509060101010101" pitchFamily="49" charset="-122"/>
                <a:ea typeface="幼圆" panose="02010509060101010101" pitchFamily="49" charset="-122"/>
              </a:defRPr>
            </a:lvl1pPr>
          </a:lstStyle>
          <a:p>
            <a:endParaRPr lang="zh-CN" alt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lvl1pPr>
              <a:defRPr>
                <a:solidFill>
                  <a:schemeClr val="bg1"/>
                </a:solidFill>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
        <p:nvSpPr>
          <p:cNvPr id="8" name="Title 1"/>
          <p:cNvSpPr>
            <a:spLocks noGrp="1"/>
          </p:cNvSpPr>
          <p:nvPr>
            <p:ph type="title"/>
          </p:nvPr>
        </p:nvSpPr>
        <p:spPr>
          <a:xfrm>
            <a:off x="260350" y="1619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269207"/>
            <a:ext cx="4006850" cy="445293"/>
          </a:xfrm>
        </p:spPr>
        <p:txBody>
          <a:bodyPr anchor="t">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881189"/>
            <a:ext cx="4006850" cy="4308473"/>
          </a:xfrm>
        </p:spPr>
        <p:txBody>
          <a:bodyPr/>
          <a:lstStyle>
            <a:lvl1pPr marL="228600" indent="-360000">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269207"/>
            <a:ext cx="4305300" cy="445293"/>
          </a:xfrm>
        </p:spPr>
        <p:txBody>
          <a:bodyPr anchor="t">
            <a:noAutofit/>
          </a:bodyPr>
          <a:lstStyle>
            <a:lvl1pPr marL="0" indent="0">
              <a:buNone/>
              <a:defRPr sz="3000" b="0" baseline="0">
                <a:solidFill>
                  <a:srgbClr val="023A91"/>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881189"/>
            <a:ext cx="4305300" cy="4308473"/>
          </a:xfrm>
        </p:spPr>
        <p:txBody>
          <a:bodyPr/>
          <a:lstStyle>
            <a:lvl1pPr marL="228600" indent="-360000">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rgbClr val="023A9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lvl1pPr>
              <a:defRPr>
                <a:solidFill>
                  <a:schemeClr val="bg1"/>
                </a:solidFill>
                <a:latin typeface="方正准圆简体" panose="02010601030101010101" pitchFamily="2" charset="-122"/>
                <a:ea typeface="方正准圆简体" panose="02010601030101010101" pitchFamily="2" charset="-122"/>
              </a:defRPr>
            </a:lvl1pPr>
          </a:lstStyle>
          <a:p>
            <a:fld id="{DD087ABC-C147-4608-9421-DC913BD4572E}" type="datetimeFigureOut">
              <a:rPr lang="zh-CN" altLang="en-US" smtClean="0"/>
              <a:pPr/>
              <a:t>2019/4/24</a:t>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lvl1pPr>
              <a:defRPr>
                <a:solidFill>
                  <a:schemeClr val="bg1"/>
                </a:solidFill>
                <a:latin typeface="方正准圆简体" panose="02010601030101010101" pitchFamily="2" charset="-122"/>
                <a:ea typeface="方正准圆简体" panose="02010601030101010101" pitchFamily="2" charset="-122"/>
              </a:defRPr>
            </a:lvl1p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lvl1pPr>
              <a:defRPr>
                <a:solidFill>
                  <a:schemeClr val="bg1"/>
                </a:solidFill>
                <a:latin typeface="方正准圆简体" panose="02010601030101010101" pitchFamily="2" charset="-122"/>
                <a:ea typeface="方正准圆简体" panose="02010601030101010101" pitchFamily="2" charset="-122"/>
              </a:defRPr>
            </a:lvl1pPr>
          </a:lstStyle>
          <a:p>
            <a:fld id="{DE0B59AC-3424-42EB-B3D4-DEBEAAEEC0DC}" type="slidenum">
              <a:rPr lang="zh-CN" altLang="en-US" smtClean="0"/>
              <a:pPr/>
              <a:t>‹#›</a:t>
            </a:fld>
            <a:endParaRPr lang="zh-CN" altLang="en-US"/>
          </a:p>
        </p:txBody>
      </p:sp>
      <p:sp>
        <p:nvSpPr>
          <p:cNvPr id="10" name="Title 1"/>
          <p:cNvSpPr>
            <a:spLocks noGrp="1"/>
          </p:cNvSpPr>
          <p:nvPr>
            <p:ph type="title"/>
          </p:nvPr>
        </p:nvSpPr>
        <p:spPr>
          <a:xfrm>
            <a:off x="260350" y="1619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86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2019/4/24</a:t>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lvl1pPr>
              <a:defRPr>
                <a:latin typeface="幼圆" panose="02010509060101010101" pitchFamily="49" charset="-122"/>
                <a:ea typeface="幼圆" panose="02010509060101010101" pitchFamily="49" charset="-122"/>
              </a:defRPr>
            </a:lvl1p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
        <p:nvSpPr>
          <p:cNvPr id="6" name="Title 1"/>
          <p:cNvSpPr>
            <a:spLocks noGrp="1"/>
          </p:cNvSpPr>
          <p:nvPr>
            <p:ph type="title"/>
          </p:nvPr>
        </p:nvSpPr>
        <p:spPr>
          <a:xfrm>
            <a:off x="260350" y="1619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D087ABC-C147-4608-9421-DC913BD4572E}" type="datetimeFigureOut">
              <a:rPr lang="zh-CN" altLang="en-US" smtClean="0"/>
              <a:pPr/>
              <a:t>2019/4/24</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lvl1pPr>
              <a:defRPr>
                <a:latin typeface="幼圆" panose="02010509060101010101" pitchFamily="49" charset="-122"/>
                <a:ea typeface="幼圆" panose="02010509060101010101" pitchFamily="49" charset="-122"/>
              </a:defRPr>
            </a:lvl1p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lvl1pPr>
              <a:defRPr>
                <a:latin typeface="幼圆" panose="02010509060101010101" pitchFamily="49" charset="-122"/>
                <a:ea typeface="幼圆" panose="02010509060101010101" pitchFamily="49" charset="-122"/>
              </a:defRPr>
            </a:lvl1pPr>
          </a:lstStyle>
          <a:p>
            <a:fld id="{DE0B59AC-3424-42EB-B3D4-DEBEAAEEC0DC}" type="slidenum">
              <a:rPr lang="zh-CN" altLang="en-US" smtClean="0"/>
              <a:pPr/>
              <a:t>‹#›</a:t>
            </a:fld>
            <a:endParaRPr lang="zh-CN" altLang="en-US"/>
          </a:p>
        </p:txBody>
      </p:sp>
    </p:spTree>
    <p:extLst>
      <p:ext uri="{BB962C8B-B14F-4D97-AF65-F5344CB8AC3E}">
        <p14:creationId xmlns:p14="http://schemas.microsoft.com/office/powerpoint/2010/main" val="233698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4/24/19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FangSong"/>
                <a:cs typeface="FangSong"/>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4/24/19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FangSong"/>
                <a:cs typeface="FangSong"/>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4/24/19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FangSong"/>
                <a:cs typeface="FangSong"/>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4/24/19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4/24/19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116946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1499022613"/>
      </p:ext>
    </p:extLst>
  </p:cSld>
  <p:clrMapOvr>
    <a:masterClrMapping/>
  </p:clrMapOvr>
  <p:extLst mod="1">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3131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80363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12157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58721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67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152400"/>
            <a:ext cx="7194550" cy="787400"/>
          </a:xfrm>
        </p:spPr>
        <p:txBody>
          <a:bodyPr/>
          <a:lstStyle>
            <a:lvl1pPr>
              <a:defRPr baseline="0"/>
            </a:lvl1pPr>
          </a:lstStyle>
          <a:p>
            <a:r>
              <a:rPr lang="zh-CN" altLang="en-US"/>
              <a:t>单击此处编辑母版标题样式</a:t>
            </a:r>
            <a:endParaRPr lang="zh-CN" altLang="en-US" dirty="0"/>
          </a:p>
        </p:txBody>
      </p:sp>
      <p:sp>
        <p:nvSpPr>
          <p:cNvPr id="3" name="日期占位符 2"/>
          <p:cNvSpPr>
            <a:spLocks noGrp="1"/>
          </p:cNvSpPr>
          <p:nvPr>
            <p:ph type="dt" sz="half" idx="10"/>
          </p:nvPr>
        </p:nvSpPr>
        <p:spPr>
          <a:xfrm>
            <a:off x="628650" y="6356351"/>
            <a:ext cx="2057400" cy="365125"/>
          </a:xfrm>
          <a:prstGeom prst="rect">
            <a:avLst/>
          </a:prstGeom>
        </p:spPr>
        <p:txBody>
          <a:bodyPr/>
          <a:lstStyle/>
          <a:p>
            <a:fld id="{DD087ABC-C147-4608-9421-DC913BD4572E}" type="datetimeFigureOut">
              <a:rPr lang="zh-CN" altLang="en-US" smtClean="0"/>
              <a:pPr/>
              <a:t>2019/4/24</a:t>
            </a:fld>
            <a:endParaRPr lang="zh-CN" altLang="en-US"/>
          </a:p>
        </p:txBody>
      </p:sp>
      <p:sp>
        <p:nvSpPr>
          <p:cNvPr id="4" name="页脚占位符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1"/>
            <a:ext cx="2057400" cy="365125"/>
          </a:xfrm>
          <a:prstGeom prst="rect">
            <a:avLst/>
          </a:prstGeom>
        </p:spPr>
        <p:txBody>
          <a:bodyPr/>
          <a:lstStyle/>
          <a:p>
            <a:fld id="{DE0B59AC-3424-42EB-B3D4-DEBEAAEEC0DC}" type="slidenum">
              <a:rPr lang="zh-CN" altLang="en-US" smtClean="0"/>
              <a:pPr/>
              <a:t>‹#›</a:t>
            </a:fld>
            <a:endParaRPr lang="zh-CN" altLang="en-US"/>
          </a:p>
        </p:txBody>
      </p:sp>
      <p:sp>
        <p:nvSpPr>
          <p:cNvPr id="7" name="文本占位符 6"/>
          <p:cNvSpPr>
            <a:spLocks noGrp="1"/>
          </p:cNvSpPr>
          <p:nvPr>
            <p:ph type="body" sz="quarter" idx="13"/>
          </p:nvPr>
        </p:nvSpPr>
        <p:spPr>
          <a:xfrm>
            <a:off x="260350" y="1257300"/>
            <a:ext cx="8629650" cy="457200"/>
          </a:xfrm>
        </p:spPr>
        <p:txBody>
          <a:bodyPr>
            <a:normAutofit/>
          </a:bodyPr>
          <a:lstStyle>
            <a:lvl1pPr marL="0" indent="0">
              <a:buFont typeface="Arial" panose="020B0604020202020204" pitchFamily="34" charset="0"/>
              <a:buNone/>
              <a:defRPr sz="3000" baseline="0">
                <a:solidFill>
                  <a:srgbClr val="023A91"/>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828800"/>
            <a:ext cx="8629650" cy="4343400"/>
          </a:xfrm>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9899746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183286" y="258282"/>
            <a:ext cx="8777427" cy="432434"/>
          </a:xfrm>
          <a:prstGeom prst="rect">
            <a:avLst/>
          </a:prstGeom>
        </p:spPr>
        <p:txBody>
          <a:bodyPr wrap="square" lIns="0" tIns="0" rIns="0" bIns="0">
            <a:spAutoFit/>
          </a:bodyPr>
          <a:lstStyle>
            <a:lvl1pPr>
              <a:defRPr sz="2800" b="0" i="0">
                <a:solidFill>
                  <a:schemeClr val="tx1"/>
                </a:solidFill>
                <a:latin typeface="FangSong"/>
                <a:cs typeface="FangSong"/>
              </a:defRPr>
            </a:lvl1pPr>
          </a:lstStyle>
          <a:p>
            <a:endParaRPr/>
          </a:p>
        </p:txBody>
      </p:sp>
      <p:sp>
        <p:nvSpPr>
          <p:cNvPr id="3" name="Holder 3"/>
          <p:cNvSpPr>
            <a:spLocks noGrp="1"/>
          </p:cNvSpPr>
          <p:nvPr>
            <p:ph type="body" idx="1"/>
          </p:nvPr>
        </p:nvSpPr>
        <p:spPr>
          <a:xfrm>
            <a:off x="492328" y="1332559"/>
            <a:ext cx="8159343" cy="1582420"/>
          </a:xfrm>
          <a:prstGeom prst="rect">
            <a:avLst/>
          </a:prstGeom>
        </p:spPr>
        <p:txBody>
          <a:bodyPr wrap="square" lIns="0" tIns="0" rIns="0" bIns="0">
            <a:spAutoFit/>
          </a:bodyPr>
          <a:lstStyle>
            <a:lvl1pPr>
              <a:defRPr sz="16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4/24/19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3751242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6.emf"/><Relationship Id="rId4" Type="http://schemas.openxmlformats.org/officeDocument/2006/relationships/image" Target="../media/image55.emf"/></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emf"/></Relationships>
</file>

<file path=ppt/slides/_rels/slide6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a:latin typeface="Verdana" pitchFamily="34" charset="0"/>
                <a:ea typeface="幼圆" pitchFamily="49" charset="-122"/>
                <a:cs typeface="Verdana" pitchFamily="34" charset="0"/>
              </a:rPr>
              <a:t>第九章</a:t>
            </a:r>
            <a:r>
              <a:rPr kumimoji="1" lang="zh-CN" altLang="en-US" b="1" dirty="0">
                <a:latin typeface="Verdana" pitchFamily="34" charset="0"/>
                <a:ea typeface="幼圆" pitchFamily="49" charset="-122"/>
                <a:cs typeface="Verdana" pitchFamily="34" charset="0"/>
              </a:rPr>
              <a:t>：聚类</a:t>
            </a:r>
            <a:endParaRPr lang="zh-CN" altLang="en-US" dirty="0"/>
          </a:p>
        </p:txBody>
      </p:sp>
    </p:spTree>
    <p:extLst>
      <p:ext uri="{BB962C8B-B14F-4D97-AF65-F5344CB8AC3E}">
        <p14:creationId xmlns:p14="http://schemas.microsoft.com/office/powerpoint/2010/main" val="42570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60349" y="111905"/>
            <a:ext cx="7886700" cy="777874"/>
          </a:xfrm>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a:xfrm>
            <a:off x="260350" y="1008029"/>
            <a:ext cx="8616950" cy="5530793"/>
          </a:xfrm>
        </p:spPr>
        <p:txBody>
          <a:bodyPr>
            <a:normAutofit/>
          </a:bodyPr>
          <a:lstStyle/>
          <a:p>
            <a:pPr lvl="1"/>
            <a:r>
              <a:rPr lang="zh-CN" altLang="en-US" sz="2800" b="1" dirty="0"/>
              <a:t>闵可夫斯基距离</a:t>
            </a:r>
            <a:r>
              <a:rPr lang="en-US" altLang="zh-CN" sz="2800" b="1" dirty="0" err="1"/>
              <a:t>Minkowski</a:t>
            </a:r>
            <a:r>
              <a:rPr lang="en-US" altLang="zh-CN" sz="2800" b="1" dirty="0"/>
              <a:t>/</a:t>
            </a:r>
            <a:r>
              <a:rPr lang="zh-CN" altLang="en-US" sz="2800" b="1" dirty="0"/>
              <a:t>欧氏距离</a:t>
            </a:r>
            <a:endParaRPr lang="en-US" altLang="zh-CN" sz="2800" b="1" dirty="0"/>
          </a:p>
          <a:p>
            <a:pPr lvl="1"/>
            <a:endParaRPr lang="en-US" altLang="zh-CN" sz="2800" b="1" dirty="0"/>
          </a:p>
          <a:p>
            <a:pPr lvl="1"/>
            <a:endParaRPr lang="en-US" altLang="zh-CN" sz="2800" b="1" dirty="0"/>
          </a:p>
          <a:p>
            <a:pPr lvl="1"/>
            <a:endParaRPr lang="en-US" altLang="zh-CN" sz="2800" b="1" dirty="0"/>
          </a:p>
          <a:p>
            <a:pPr lvl="2">
              <a:buFont typeface="Wingdings" charset="2"/>
              <a:buChar char="Ø"/>
            </a:pPr>
            <a:r>
              <a:rPr lang="en-US" altLang="zh-CN" sz="2600" dirty="0"/>
              <a:t>p</a:t>
            </a:r>
            <a:r>
              <a:rPr lang="zh-CN" altLang="en-US" sz="2600" dirty="0"/>
              <a:t>取</a:t>
            </a:r>
            <a:r>
              <a:rPr lang="en-US" altLang="zh-CN" sz="2600" dirty="0"/>
              <a:t>2</a:t>
            </a:r>
            <a:r>
              <a:rPr lang="zh-CN" altLang="en-US" sz="2600" dirty="0"/>
              <a:t>就是欧氏距离，如果</a:t>
            </a:r>
            <a:r>
              <a:rPr lang="en-US" altLang="zh-CN" sz="2600" dirty="0"/>
              <a:t>p</a:t>
            </a:r>
            <a:r>
              <a:rPr lang="zh-CN" altLang="en-US" sz="2600" dirty="0"/>
              <a:t>取</a:t>
            </a:r>
            <a:r>
              <a:rPr lang="en-US" altLang="zh-CN" sz="2600" dirty="0"/>
              <a:t>1</a:t>
            </a:r>
            <a:r>
              <a:rPr lang="zh-CN" altLang="en-US" sz="2600" dirty="0"/>
              <a:t>就是曼哈顿距离</a:t>
            </a:r>
            <a:endParaRPr lang="en-US" altLang="zh-CN" sz="2600" dirty="0"/>
          </a:p>
          <a:p>
            <a:pPr lvl="2">
              <a:buFont typeface="Wingdings" charset="2"/>
              <a:buChar char="Ø"/>
            </a:pPr>
            <a:endParaRPr lang="en-US" altLang="zh-CN" sz="2600" b="1" dirty="0"/>
          </a:p>
          <a:p>
            <a:pPr>
              <a:buNone/>
            </a:pPr>
            <a:r>
              <a:rPr lang="en-US" altLang="zh-CN" sz="2800" dirty="0"/>
              <a:t>·</a:t>
            </a:r>
            <a:endParaRPr lang="zh-CN" altLang="en-US" sz="2800" dirty="0"/>
          </a:p>
        </p:txBody>
      </p:sp>
      <p:pic>
        <p:nvPicPr>
          <p:cNvPr id="2" name="图片 1"/>
          <p:cNvPicPr>
            <a:picLocks noChangeAspect="1"/>
          </p:cNvPicPr>
          <p:nvPr/>
        </p:nvPicPr>
        <p:blipFill>
          <a:blip r:embed="rId3"/>
          <a:stretch>
            <a:fillRect/>
          </a:stretch>
        </p:blipFill>
        <p:spPr>
          <a:xfrm>
            <a:off x="2567796" y="1491589"/>
            <a:ext cx="4645804" cy="1213768"/>
          </a:xfrm>
          <a:prstGeom prst="rect">
            <a:avLst/>
          </a:prstGeom>
        </p:spPr>
      </p:pic>
    </p:spTree>
    <p:extLst>
      <p:ext uri="{BB962C8B-B14F-4D97-AF65-F5344CB8AC3E}">
        <p14:creationId xmlns:p14="http://schemas.microsoft.com/office/powerpoint/2010/main" val="254684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60349" y="111905"/>
            <a:ext cx="7886700" cy="777874"/>
          </a:xfrm>
        </p:spPr>
        <p:txBody>
          <a:bodyPr/>
          <a:lstStyle/>
          <a:p>
            <a:r>
              <a:rPr lang="zh-CN" altLang="en-US" dirty="0"/>
              <a:t>相似性</a:t>
            </a:r>
            <a:r>
              <a:rPr lang="en-US" altLang="zh-CN" dirty="0"/>
              <a:t>/</a:t>
            </a:r>
            <a:r>
              <a:rPr lang="zh-CN" altLang="en-US" dirty="0"/>
              <a:t>距离度量</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008029"/>
                <a:ext cx="8616950" cy="5530793"/>
              </a:xfrm>
            </p:spPr>
            <p:txBody>
              <a:bodyPr>
                <a:normAutofit/>
              </a:bodyPr>
              <a:lstStyle/>
              <a:p>
                <a:pPr lvl="2">
                  <a:buFont typeface="Wingdings" charset="2"/>
                  <a:buChar char="Ø"/>
                </a:pPr>
                <a:endParaRPr lang="en-US" altLang="zh-CN" sz="2600" b="1" dirty="0"/>
              </a:p>
              <a:p>
                <a:pPr lvl="1"/>
                <a:r>
                  <a:rPr lang="zh-CN" altLang="it-IT" sz="2400" b="1" dirty="0"/>
                  <a:t>杰卡德相似系数</a:t>
                </a:r>
                <a:r>
                  <a:rPr lang="it-IT" altLang="zh-CN" sz="2400" b="1" dirty="0"/>
                  <a:t>(</a:t>
                </a:r>
                <a:r>
                  <a:rPr lang="it-IT" altLang="zh-CN" sz="2400" b="1" dirty="0" err="1"/>
                  <a:t>Jaccard</a:t>
                </a:r>
                <a:r>
                  <a:rPr lang="it-IT" altLang="zh-CN" sz="2400" b="1" dirty="0"/>
                  <a:t>)</a:t>
                </a:r>
              </a:p>
              <a:p>
                <a:pPr lvl="2"/>
                <a:r>
                  <a:rPr lang="en-US" altLang="zh-CN" sz="2200" dirty="0"/>
                  <a:t>Jaccard </a:t>
                </a:r>
                <a:r>
                  <a:rPr lang="zh-CN" altLang="en-US" sz="2200" dirty="0"/>
                  <a:t>系数，用于描述集合之间的相似度</a:t>
                </a:r>
                <a:endParaRPr lang="it-IT" altLang="zh-CN" sz="2200" b="1" dirty="0"/>
              </a:p>
              <a:p>
                <a:pPr lvl="1"/>
                <a:endParaRPr lang="it-IT" altLang="zh-CN" sz="2400" b="1" dirty="0"/>
              </a:p>
              <a:p>
                <a:pPr lvl="1"/>
                <a:endParaRPr lang="it-IT" altLang="zh-CN" sz="2400" b="1" dirty="0"/>
              </a:p>
              <a:p>
                <a:pPr lvl="1"/>
                <a:endParaRPr lang="it-IT" altLang="zh-CN" sz="2400" b="1" dirty="0"/>
              </a:p>
              <a:p>
                <a:pPr lvl="2"/>
                <a:r>
                  <a:rPr lang="zh-CN" altLang="en-US" sz="2200" dirty="0"/>
                  <a:t>与</a:t>
                </a:r>
                <a:r>
                  <a:rPr lang="en-US" altLang="zh-CN" sz="2200" dirty="0"/>
                  <a:t>Jaccard </a:t>
                </a:r>
                <a:r>
                  <a:rPr lang="zh-CN" altLang="en-US" sz="2200" dirty="0"/>
                  <a:t>系数相关的指标叫做</a:t>
                </a:r>
                <a:r>
                  <a:rPr lang="en-US" altLang="zh-CN" sz="2200" dirty="0"/>
                  <a:t>Jaccard </a:t>
                </a:r>
                <a:r>
                  <a:rPr lang="zh-CN" altLang="en-US" sz="2200" dirty="0"/>
                  <a:t>距离，用于描述集合之间的不相似度。</a:t>
                </a:r>
                <a:endParaRPr lang="en-US" altLang="zh-CN" sz="2200" dirty="0"/>
              </a:p>
              <a:p>
                <a:pPr marL="783000" lvl="2" indent="0">
                  <a:buNone/>
                </a:pPr>
                <a14:m>
                  <m:oMathPara xmlns:m="http://schemas.openxmlformats.org/officeDocument/2006/math">
                    <m:oMathParaPr>
                      <m:jc m:val="centerGroup"/>
                    </m:oMathParaPr>
                    <m:oMath xmlns:m="http://schemas.openxmlformats.org/officeDocument/2006/math">
                      <m:r>
                        <m:rPr>
                          <m:nor/>
                        </m:rPr>
                        <a:rPr lang="en-US" altLang="zh-CN" sz="2200" dirty="0"/>
                        <m:t>Jaccard</m:t>
                      </m:r>
                      <m:r>
                        <m:rPr>
                          <m:nor/>
                        </m:rPr>
                        <a:rPr lang="en-US" altLang="zh-CN" sz="2200" dirty="0"/>
                        <m:t> </m:t>
                      </m:r>
                      <m:r>
                        <m:rPr>
                          <m:nor/>
                        </m:rPr>
                        <a:rPr lang="zh-CN" altLang="en-US" sz="2200" dirty="0"/>
                        <m:t>距离</m:t>
                      </m:r>
                      <m:r>
                        <m:rPr>
                          <m:nor/>
                        </m:rPr>
                        <a:rPr lang="en-US" altLang="zh-CN" sz="2200" dirty="0"/>
                        <m:t>=1−</m:t>
                      </m:r>
                      <m:r>
                        <m:rPr>
                          <m:nor/>
                        </m:rPr>
                        <a:rPr lang="en-US" altLang="zh-CN" sz="2200" dirty="0"/>
                        <m:t>J</m:t>
                      </m:r>
                      <m:r>
                        <m:rPr>
                          <m:nor/>
                        </m:rPr>
                        <a:rPr lang="zh-CN" altLang="en-US" sz="2200" dirty="0"/>
                        <m:t>（</m:t>
                      </m:r>
                      <m:r>
                        <m:rPr>
                          <m:nor/>
                        </m:rPr>
                        <a:rPr lang="en-US" altLang="zh-CN" sz="2200" dirty="0"/>
                        <m:t>A</m:t>
                      </m:r>
                      <m:r>
                        <m:rPr>
                          <m:nor/>
                        </m:rPr>
                        <a:rPr lang="zh-CN" altLang="en-US" sz="2200" dirty="0"/>
                        <m:t>，</m:t>
                      </m:r>
                      <m:r>
                        <m:rPr>
                          <m:nor/>
                        </m:rPr>
                        <a:rPr lang="en-US" altLang="zh-CN" sz="2200" dirty="0"/>
                        <m:t>B</m:t>
                      </m:r>
                      <m:r>
                        <m:rPr>
                          <m:nor/>
                        </m:rPr>
                        <a:rPr lang="zh-CN" altLang="en-US" sz="2200" dirty="0"/>
                        <m:t>）</m:t>
                      </m:r>
                    </m:oMath>
                  </m:oMathPara>
                </a14:m>
                <a:endParaRPr lang="en-US" altLang="zh-CN" sz="2200" dirty="0"/>
              </a:p>
              <a:p>
                <a:pPr lvl="1"/>
                <a:endParaRPr lang="en-US" altLang="zh-CN" sz="2800" dirty="0"/>
              </a:p>
              <a:p>
                <a:pPr lvl="2"/>
                <a:r>
                  <a:rPr lang="en-US" altLang="zh-CN" sz="2200" dirty="0"/>
                  <a:t>Jaccard</a:t>
                </a:r>
                <a:r>
                  <a:rPr lang="zh-CN" altLang="en-US" sz="2200" dirty="0"/>
                  <a:t>相关系数在推荐系统中应用很多，比如评价两个用户之间喜好的相似度</a:t>
                </a:r>
                <a:endParaRPr lang="en-US" altLang="en-US" sz="2200" dirty="0"/>
              </a:p>
              <a:p>
                <a:pPr>
                  <a:buNone/>
                </a:pPr>
                <a:r>
                  <a:rPr lang="en-US" altLang="zh-CN" sz="2800" dirty="0"/>
                  <a:t>·</a:t>
                </a:r>
                <a:endParaRPr lang="zh-CN" altLang="en-US" sz="28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008029"/>
                <a:ext cx="8616950" cy="5530793"/>
              </a:xfrm>
              <a:blipFill>
                <a:blip r:embed="rId3"/>
                <a:stretch>
                  <a:fillRect l="-1473"/>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039719" y="2351025"/>
            <a:ext cx="2327959" cy="1024747"/>
          </a:xfrm>
          <a:prstGeom prst="rect">
            <a:avLst/>
          </a:prstGeom>
        </p:spPr>
      </p:pic>
    </p:spTree>
    <p:extLst>
      <p:ext uri="{BB962C8B-B14F-4D97-AF65-F5344CB8AC3E}">
        <p14:creationId xmlns:p14="http://schemas.microsoft.com/office/powerpoint/2010/main" val="151581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8C775-F4B3-7647-9FEF-8F31E072060B}"/>
              </a:ext>
            </a:extLst>
          </p:cNvPr>
          <p:cNvSpPr>
            <a:spLocks noGrp="1"/>
          </p:cNvSpPr>
          <p:nvPr>
            <p:ph type="title"/>
          </p:nvPr>
        </p:nvSpPr>
        <p:spPr/>
        <p:txBody>
          <a:bodyPr/>
          <a:lstStyle/>
          <a:p>
            <a:r>
              <a:rPr lang="zh-CN" altLang="en-US" dirty="0"/>
              <a:t>相似性</a:t>
            </a:r>
            <a:r>
              <a:rPr lang="en-US" altLang="zh-CN" dirty="0"/>
              <a:t>/</a:t>
            </a:r>
            <a:r>
              <a:rPr lang="zh-CN" altLang="en-US" dirty="0"/>
              <a:t>距离度量</a:t>
            </a:r>
            <a:endParaRPr kumimoji="1" lang="zh-CN" altLang="en-US" dirty="0"/>
          </a:p>
        </p:txBody>
      </p:sp>
      <p:sp>
        <p:nvSpPr>
          <p:cNvPr id="8" name="矩形 7">
            <a:extLst>
              <a:ext uri="{FF2B5EF4-FFF2-40B4-BE49-F238E27FC236}">
                <a16:creationId xmlns:a16="http://schemas.microsoft.com/office/drawing/2014/main" id="{D4DB8FFA-F1D7-7E42-858C-496082F46B15}"/>
              </a:ext>
            </a:extLst>
          </p:cNvPr>
          <p:cNvSpPr/>
          <p:nvPr/>
        </p:nvSpPr>
        <p:spPr>
          <a:xfrm>
            <a:off x="260350" y="1036320"/>
            <a:ext cx="8355330" cy="2554545"/>
          </a:xfrm>
          <a:prstGeom prst="rect">
            <a:avLst/>
          </a:prstGeom>
        </p:spPr>
        <p:txBody>
          <a:bodyPr wrap="square">
            <a:spAutoFit/>
          </a:bodyPr>
          <a:lstStyle/>
          <a:p>
            <a:r>
              <a:rPr lang="zh-CN" altLang="en-US" sz="2000" dirty="0">
                <a:solidFill>
                  <a:srgbClr val="000000"/>
                </a:solidFill>
                <a:latin typeface="Verdana" panose="020B0604030504040204" pitchFamily="34" charset="0"/>
              </a:rPr>
              <a:t>假设样本</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和样本</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是两个</a:t>
            </a:r>
            <a:r>
              <a:rPr lang="en-US" altLang="zh-CN" sz="2000" dirty="0">
                <a:solidFill>
                  <a:srgbClr val="000000"/>
                </a:solidFill>
                <a:latin typeface="Verdana" panose="020B0604030504040204" pitchFamily="34" charset="0"/>
              </a:rPr>
              <a:t>n</a:t>
            </a:r>
            <a:r>
              <a:rPr lang="zh-CN" altLang="en-US" sz="2000" dirty="0">
                <a:solidFill>
                  <a:srgbClr val="000000"/>
                </a:solidFill>
                <a:latin typeface="Verdana" panose="020B0604030504040204" pitchFamily="34" charset="0"/>
              </a:rPr>
              <a:t>维向量，而且所有维度的取值都是</a:t>
            </a:r>
            <a:r>
              <a:rPr lang="en-US" altLang="zh-CN" sz="2000" dirty="0">
                <a:solidFill>
                  <a:srgbClr val="000000"/>
                </a:solidFill>
                <a:latin typeface="Verdana" panose="020B0604030504040204" pitchFamily="34" charset="0"/>
              </a:rPr>
              <a:t>0</a:t>
            </a:r>
            <a:r>
              <a:rPr lang="zh-CN" altLang="en-US" sz="2000" dirty="0">
                <a:solidFill>
                  <a:srgbClr val="000000"/>
                </a:solidFill>
                <a:latin typeface="Verdana" panose="020B0604030504040204" pitchFamily="34" charset="0"/>
              </a:rPr>
              <a:t>或</a:t>
            </a:r>
            <a:r>
              <a:rPr lang="en-US" altLang="zh-CN" sz="2000" dirty="0">
                <a:solidFill>
                  <a:srgbClr val="000000"/>
                </a:solidFill>
                <a:latin typeface="Verdana" panose="020B0604030504040204" pitchFamily="34" charset="0"/>
              </a:rPr>
              <a:t>1</a:t>
            </a:r>
            <a:r>
              <a:rPr lang="zh-CN" altLang="en-US" sz="2000" dirty="0">
                <a:solidFill>
                  <a:srgbClr val="000000"/>
                </a:solidFill>
                <a:latin typeface="Verdana" panose="020B0604030504040204" pitchFamily="34" charset="0"/>
              </a:rPr>
              <a:t>。例如，</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a:t>
            </a:r>
            <a:r>
              <a:rPr lang="en-US" altLang="zh-CN" sz="2000" dirty="0">
                <a:solidFill>
                  <a:srgbClr val="000000"/>
                </a:solidFill>
                <a:latin typeface="Verdana" panose="020B0604030504040204" pitchFamily="34" charset="0"/>
              </a:rPr>
              <a:t>0,1,1,0</a:t>
            </a:r>
            <a:r>
              <a:rPr lang="zh-CN" altLang="en-US" sz="2000" dirty="0">
                <a:solidFill>
                  <a:srgbClr val="000000"/>
                </a:solidFill>
                <a:latin typeface="Verdana" panose="020B0604030504040204" pitchFamily="34" charset="0"/>
              </a:rPr>
              <a:t>）和</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a:t>
            </a:r>
            <a:r>
              <a:rPr lang="en-US" altLang="zh-CN" sz="2000" dirty="0">
                <a:solidFill>
                  <a:srgbClr val="000000"/>
                </a:solidFill>
                <a:latin typeface="Verdana" panose="020B0604030504040204" pitchFamily="34" charset="0"/>
              </a:rPr>
              <a:t>1,0,1,1</a:t>
            </a:r>
            <a:r>
              <a:rPr lang="zh-CN" altLang="en-US" sz="2000" dirty="0">
                <a:solidFill>
                  <a:srgbClr val="000000"/>
                </a:solidFill>
                <a:latin typeface="Verdana" panose="020B0604030504040204" pitchFamily="34" charset="0"/>
              </a:rPr>
              <a:t>）。我们将样本看成一个集合，</a:t>
            </a:r>
            <a:r>
              <a:rPr lang="en-US" altLang="zh-CN" sz="2000" dirty="0">
                <a:solidFill>
                  <a:srgbClr val="000000"/>
                </a:solidFill>
                <a:latin typeface="Verdana" panose="020B0604030504040204" pitchFamily="34" charset="0"/>
              </a:rPr>
              <a:t>1</a:t>
            </a:r>
            <a:r>
              <a:rPr lang="zh-CN" altLang="en-US" sz="2000" dirty="0">
                <a:solidFill>
                  <a:srgbClr val="000000"/>
                </a:solidFill>
                <a:latin typeface="Verdana" panose="020B0604030504040204" pitchFamily="34" charset="0"/>
              </a:rPr>
              <a:t>表示集合包含该元素，</a:t>
            </a:r>
            <a:r>
              <a:rPr lang="en-US" altLang="zh-CN" sz="2000" dirty="0">
                <a:solidFill>
                  <a:srgbClr val="000000"/>
                </a:solidFill>
                <a:latin typeface="Verdana" panose="020B0604030504040204" pitchFamily="34" charset="0"/>
              </a:rPr>
              <a:t>0</a:t>
            </a:r>
            <a:r>
              <a:rPr lang="zh-CN" altLang="en-US" sz="2000" dirty="0">
                <a:solidFill>
                  <a:srgbClr val="000000"/>
                </a:solidFill>
                <a:latin typeface="Verdana" panose="020B0604030504040204" pitchFamily="34" charset="0"/>
              </a:rPr>
              <a:t>表示集合不包含该元素。</a:t>
            </a:r>
          </a:p>
          <a:p>
            <a:pPr lvl="2"/>
            <a:r>
              <a:rPr lang="en-US" altLang="zh-CN" sz="2000" dirty="0">
                <a:solidFill>
                  <a:srgbClr val="000000"/>
                </a:solidFill>
                <a:latin typeface="Verdana" panose="020B0604030504040204" pitchFamily="34" charset="0"/>
              </a:rPr>
              <a:t>p</a:t>
            </a:r>
            <a:r>
              <a:rPr lang="zh-CN" altLang="en-US" sz="2000" dirty="0">
                <a:solidFill>
                  <a:srgbClr val="000000"/>
                </a:solidFill>
                <a:latin typeface="Verdana" panose="020B0604030504040204" pitchFamily="34" charset="0"/>
              </a:rPr>
              <a:t>：样本</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与</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都是</a:t>
            </a:r>
            <a:r>
              <a:rPr lang="en-US" altLang="zh-CN" sz="2000" dirty="0">
                <a:solidFill>
                  <a:srgbClr val="000000"/>
                </a:solidFill>
                <a:latin typeface="Verdana" panose="020B0604030504040204" pitchFamily="34" charset="0"/>
              </a:rPr>
              <a:t>1</a:t>
            </a:r>
            <a:r>
              <a:rPr lang="zh-CN" altLang="en-US" sz="2000" dirty="0">
                <a:solidFill>
                  <a:srgbClr val="000000"/>
                </a:solidFill>
                <a:latin typeface="Verdana" panose="020B0604030504040204" pitchFamily="34" charset="0"/>
              </a:rPr>
              <a:t>的维度的个数</a:t>
            </a:r>
          </a:p>
          <a:p>
            <a:pPr lvl="2"/>
            <a:r>
              <a:rPr lang="en-US" altLang="zh-CN" sz="2000" dirty="0">
                <a:solidFill>
                  <a:srgbClr val="000000"/>
                </a:solidFill>
                <a:latin typeface="Verdana" panose="020B0604030504040204" pitchFamily="34" charset="0"/>
              </a:rPr>
              <a:t>q</a:t>
            </a:r>
            <a:r>
              <a:rPr lang="zh-CN" altLang="en-US" sz="2000" dirty="0">
                <a:solidFill>
                  <a:srgbClr val="000000"/>
                </a:solidFill>
                <a:latin typeface="Verdana" panose="020B0604030504040204" pitchFamily="34" charset="0"/>
              </a:rPr>
              <a:t>：样本</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是</a:t>
            </a:r>
            <a:r>
              <a:rPr lang="en-US" altLang="zh-CN" sz="2000" dirty="0">
                <a:solidFill>
                  <a:srgbClr val="000000"/>
                </a:solidFill>
                <a:latin typeface="Verdana" panose="020B0604030504040204" pitchFamily="34" charset="0"/>
              </a:rPr>
              <a:t>1</a:t>
            </a:r>
            <a:r>
              <a:rPr lang="zh-CN" altLang="en-US" sz="2000" dirty="0">
                <a:solidFill>
                  <a:srgbClr val="000000"/>
                </a:solidFill>
                <a:latin typeface="Verdana" panose="020B0604030504040204" pitchFamily="34" charset="0"/>
              </a:rPr>
              <a:t>而</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是</a:t>
            </a:r>
            <a:r>
              <a:rPr lang="en-US" altLang="zh-CN" sz="2000" dirty="0">
                <a:solidFill>
                  <a:srgbClr val="000000"/>
                </a:solidFill>
                <a:latin typeface="Verdana" panose="020B0604030504040204" pitchFamily="34" charset="0"/>
              </a:rPr>
              <a:t>0</a:t>
            </a:r>
            <a:r>
              <a:rPr lang="zh-CN" altLang="en-US" sz="2000" dirty="0">
                <a:solidFill>
                  <a:srgbClr val="000000"/>
                </a:solidFill>
                <a:latin typeface="Verdana" panose="020B0604030504040204" pitchFamily="34" charset="0"/>
              </a:rPr>
              <a:t>的维度的个数</a:t>
            </a:r>
          </a:p>
          <a:p>
            <a:pPr lvl="2"/>
            <a:r>
              <a:rPr lang="en-US" altLang="zh-CN" sz="2000" dirty="0">
                <a:solidFill>
                  <a:srgbClr val="000000"/>
                </a:solidFill>
                <a:latin typeface="Verdana" panose="020B0604030504040204" pitchFamily="34" charset="0"/>
              </a:rPr>
              <a:t>r</a:t>
            </a:r>
            <a:r>
              <a:rPr lang="zh-CN" altLang="en-US" sz="2000" dirty="0">
                <a:solidFill>
                  <a:srgbClr val="000000"/>
                </a:solidFill>
                <a:latin typeface="Verdana" panose="020B0604030504040204" pitchFamily="34" charset="0"/>
              </a:rPr>
              <a:t>：样本</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是</a:t>
            </a:r>
            <a:r>
              <a:rPr lang="en-US" altLang="zh-CN" sz="2000" dirty="0">
                <a:solidFill>
                  <a:srgbClr val="000000"/>
                </a:solidFill>
                <a:latin typeface="Verdana" panose="020B0604030504040204" pitchFamily="34" charset="0"/>
              </a:rPr>
              <a:t>0</a:t>
            </a:r>
            <a:r>
              <a:rPr lang="zh-CN" altLang="en-US" sz="2000" dirty="0">
                <a:solidFill>
                  <a:srgbClr val="000000"/>
                </a:solidFill>
                <a:latin typeface="Verdana" panose="020B0604030504040204" pitchFamily="34" charset="0"/>
              </a:rPr>
              <a:t>而</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是</a:t>
            </a:r>
            <a:r>
              <a:rPr lang="en-US" altLang="zh-CN" sz="2000" dirty="0">
                <a:solidFill>
                  <a:srgbClr val="000000"/>
                </a:solidFill>
                <a:latin typeface="Verdana" panose="020B0604030504040204" pitchFamily="34" charset="0"/>
              </a:rPr>
              <a:t>1</a:t>
            </a:r>
            <a:r>
              <a:rPr lang="zh-CN" altLang="en-US" sz="2000" dirty="0">
                <a:solidFill>
                  <a:srgbClr val="000000"/>
                </a:solidFill>
                <a:latin typeface="Verdana" panose="020B0604030504040204" pitchFamily="34" charset="0"/>
              </a:rPr>
              <a:t>的维度的个数</a:t>
            </a:r>
          </a:p>
          <a:p>
            <a:pPr lvl="2"/>
            <a:r>
              <a:rPr lang="en-US" altLang="zh-CN" sz="2000" dirty="0">
                <a:solidFill>
                  <a:srgbClr val="000000"/>
                </a:solidFill>
                <a:latin typeface="Verdana" panose="020B0604030504040204" pitchFamily="34" charset="0"/>
              </a:rPr>
              <a:t>s</a:t>
            </a:r>
            <a:r>
              <a:rPr lang="zh-CN" altLang="en-US" sz="2000" dirty="0">
                <a:solidFill>
                  <a:srgbClr val="000000"/>
                </a:solidFill>
                <a:latin typeface="Verdana" panose="020B0604030504040204" pitchFamily="34" charset="0"/>
              </a:rPr>
              <a:t>：样本</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与</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都是</a:t>
            </a:r>
            <a:r>
              <a:rPr lang="en-US" altLang="zh-CN" sz="2000" dirty="0">
                <a:solidFill>
                  <a:srgbClr val="000000"/>
                </a:solidFill>
                <a:latin typeface="Verdana" panose="020B0604030504040204" pitchFamily="34" charset="0"/>
              </a:rPr>
              <a:t>0</a:t>
            </a:r>
            <a:r>
              <a:rPr lang="zh-CN" altLang="en-US" sz="2000" dirty="0">
                <a:solidFill>
                  <a:srgbClr val="000000"/>
                </a:solidFill>
                <a:latin typeface="Verdana" panose="020B0604030504040204" pitchFamily="34" charset="0"/>
              </a:rPr>
              <a:t>的维度的个数</a:t>
            </a:r>
          </a:p>
          <a:p>
            <a:r>
              <a:rPr lang="zh-CN" altLang="en-US" sz="2000" dirty="0">
                <a:solidFill>
                  <a:srgbClr val="000000"/>
                </a:solidFill>
                <a:latin typeface="Verdana" panose="020B0604030504040204" pitchFamily="34" charset="0"/>
              </a:rPr>
              <a:t>那么样本</a:t>
            </a:r>
            <a:r>
              <a:rPr lang="en-US" altLang="zh-CN" sz="2000" dirty="0">
                <a:solidFill>
                  <a:srgbClr val="000000"/>
                </a:solidFill>
                <a:latin typeface="Verdana" panose="020B0604030504040204" pitchFamily="34" charset="0"/>
              </a:rPr>
              <a:t>A</a:t>
            </a:r>
            <a:r>
              <a:rPr lang="zh-CN" altLang="en-US" sz="2000" dirty="0">
                <a:solidFill>
                  <a:srgbClr val="000000"/>
                </a:solidFill>
                <a:latin typeface="Verdana" panose="020B0604030504040204" pitchFamily="34" charset="0"/>
              </a:rPr>
              <a:t>与</a:t>
            </a:r>
            <a:r>
              <a:rPr lang="en-US" altLang="zh-CN" sz="2000" dirty="0">
                <a:solidFill>
                  <a:srgbClr val="000000"/>
                </a:solidFill>
                <a:latin typeface="Verdana" panose="020B0604030504040204" pitchFamily="34" charset="0"/>
              </a:rPr>
              <a:t>B</a:t>
            </a:r>
            <a:r>
              <a:rPr lang="zh-CN" altLang="en-US" sz="2000" dirty="0">
                <a:solidFill>
                  <a:srgbClr val="000000"/>
                </a:solidFill>
                <a:latin typeface="Verdana" panose="020B0604030504040204" pitchFamily="34" charset="0"/>
              </a:rPr>
              <a:t>的杰卡德相似系数可以表示为：</a:t>
            </a:r>
            <a:endParaRPr lang="zh-CN" altLang="en-US" sz="2000" b="0" i="0" u="none" strike="noStrike" dirty="0">
              <a:solidFill>
                <a:srgbClr val="000000"/>
              </a:solidFill>
              <a:effectLst/>
              <a:latin typeface="Verdana" panose="020B0604030504040204" pitchFamily="34" charset="0"/>
            </a:endParaRPr>
          </a:p>
        </p:txBody>
      </p:sp>
      <p:pic>
        <p:nvPicPr>
          <p:cNvPr id="9" name="图片 8">
            <a:extLst>
              <a:ext uri="{FF2B5EF4-FFF2-40B4-BE49-F238E27FC236}">
                <a16:creationId xmlns:a16="http://schemas.microsoft.com/office/drawing/2014/main" id="{F0DADACF-A574-FB40-85CE-D347F4671E08}"/>
              </a:ext>
            </a:extLst>
          </p:cNvPr>
          <p:cNvPicPr>
            <a:picLocks noChangeAspect="1"/>
          </p:cNvPicPr>
          <p:nvPr/>
        </p:nvPicPr>
        <p:blipFill>
          <a:blip r:embed="rId3"/>
          <a:stretch>
            <a:fillRect/>
          </a:stretch>
        </p:blipFill>
        <p:spPr>
          <a:xfrm>
            <a:off x="2960149" y="3508625"/>
            <a:ext cx="2765318" cy="1062382"/>
          </a:xfrm>
          <a:prstGeom prst="rect">
            <a:avLst/>
          </a:prstGeom>
        </p:spPr>
      </p:pic>
      <p:sp>
        <p:nvSpPr>
          <p:cNvPr id="10" name="矩形 9">
            <a:extLst>
              <a:ext uri="{FF2B5EF4-FFF2-40B4-BE49-F238E27FC236}">
                <a16:creationId xmlns:a16="http://schemas.microsoft.com/office/drawing/2014/main" id="{4A54CBC4-82F2-8846-8EC9-945CC9F684E7}"/>
              </a:ext>
            </a:extLst>
          </p:cNvPr>
          <p:cNvSpPr/>
          <p:nvPr/>
        </p:nvSpPr>
        <p:spPr>
          <a:xfrm>
            <a:off x="260350" y="4571007"/>
            <a:ext cx="8619490" cy="1323439"/>
          </a:xfrm>
          <a:prstGeom prst="rect">
            <a:avLst/>
          </a:prstGeom>
        </p:spPr>
        <p:txBody>
          <a:bodyPr wrap="square">
            <a:spAutoFit/>
          </a:bodyPr>
          <a:lstStyle/>
          <a:p>
            <a:r>
              <a:rPr lang="zh-CN" altLang="en-US" sz="2000" dirty="0">
                <a:solidFill>
                  <a:srgbClr val="000000"/>
                </a:solidFill>
                <a:latin typeface="Verdana" panose="020B0604030504040204" pitchFamily="34" charset="0"/>
              </a:rPr>
              <a:t>此处</a:t>
            </a:r>
            <a:r>
              <a:rPr lang="zh-CN" altLang="en-US" sz="2000" b="1" dirty="0">
                <a:solidFill>
                  <a:srgbClr val="000000"/>
                </a:solidFill>
                <a:latin typeface="Verdana" panose="020B0604030504040204" pitchFamily="34" charset="0"/>
              </a:rPr>
              <a:t>分母之所以不加</a:t>
            </a:r>
            <a:r>
              <a:rPr lang="en-US" altLang="zh-CN" sz="2000" b="1" dirty="0">
                <a:solidFill>
                  <a:srgbClr val="000000"/>
                </a:solidFill>
                <a:latin typeface="Verdana" panose="020B0604030504040204" pitchFamily="34" charset="0"/>
              </a:rPr>
              <a:t>s</a:t>
            </a:r>
            <a:r>
              <a:rPr lang="zh-CN" altLang="en-US" sz="2000" b="1" dirty="0">
                <a:solidFill>
                  <a:srgbClr val="000000"/>
                </a:solidFill>
                <a:latin typeface="Verdana" panose="020B0604030504040204" pitchFamily="34" charset="0"/>
              </a:rPr>
              <a:t>的原因在于</a:t>
            </a:r>
            <a:r>
              <a:rPr lang="zh-CN" altLang="en-US" sz="2000" dirty="0">
                <a:solidFill>
                  <a:srgbClr val="000000"/>
                </a:solidFill>
                <a:latin typeface="Verdana" panose="020B0604030504040204" pitchFamily="34" charset="0"/>
              </a:rPr>
              <a:t>：</a:t>
            </a:r>
          </a:p>
          <a:p>
            <a:r>
              <a:rPr lang="zh-CN" altLang="en-US" sz="2000" b="1" dirty="0">
                <a:solidFill>
                  <a:srgbClr val="000000"/>
                </a:solidFill>
                <a:latin typeface="Verdana" panose="020B0604030504040204" pitchFamily="34" charset="0"/>
              </a:rPr>
              <a:t>对于杰卡德相似系数或杰卡德距离来说，它处理的都是非对称二元变量。非对称的意思是指状态的两个输出不是同等重要的</a:t>
            </a:r>
            <a:r>
              <a:rPr lang="zh-CN" altLang="en-US" sz="2000" dirty="0">
                <a:solidFill>
                  <a:srgbClr val="000000"/>
                </a:solidFill>
                <a:latin typeface="Verdana" panose="020B0604030504040204" pitchFamily="34" charset="0"/>
              </a:rPr>
              <a:t>，例如，疾病检查的阳性和阴性结果。</a:t>
            </a:r>
            <a:endParaRPr lang="zh-CN" altLang="en-US" sz="2000"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94144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2119376" y="879054"/>
            <a:ext cx="5315435" cy="2031377"/>
          </a:xfrm>
          <a:prstGeom prst="rect">
            <a:avLst/>
          </a:prstGeom>
        </p:spPr>
      </p:pic>
      <p:sp>
        <p:nvSpPr>
          <p:cNvPr id="6" name="标题 5"/>
          <p:cNvSpPr>
            <a:spLocks noGrp="1"/>
          </p:cNvSpPr>
          <p:nvPr>
            <p:ph type="title"/>
          </p:nvPr>
        </p:nvSpPr>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a:xfrm>
            <a:off x="260350" y="1266824"/>
            <a:ext cx="8616950" cy="4994276"/>
          </a:xfrm>
        </p:spPr>
        <p:txBody>
          <a:bodyPr/>
          <a:lstStyle/>
          <a:p>
            <a:r>
              <a:rPr lang="zh-CN" altLang="en-US" b="1" dirty="0"/>
              <a:t>余弦相似度 </a:t>
            </a:r>
            <a:endParaRPr lang="en-US" altLang="zh-CN" b="1" dirty="0"/>
          </a:p>
          <a:p>
            <a:endParaRPr lang="en-US" altLang="zh-CN" dirty="0"/>
          </a:p>
          <a:p>
            <a:endParaRPr lang="en-US" altLang="zh-CN" dirty="0"/>
          </a:p>
        </p:txBody>
      </p:sp>
      <p:pic>
        <p:nvPicPr>
          <p:cNvPr id="8" name="图片 7"/>
          <p:cNvPicPr>
            <a:picLocks noChangeAspect="1"/>
          </p:cNvPicPr>
          <p:nvPr/>
        </p:nvPicPr>
        <p:blipFill>
          <a:blip r:embed="rId3"/>
          <a:stretch>
            <a:fillRect/>
          </a:stretch>
        </p:blipFill>
        <p:spPr>
          <a:xfrm>
            <a:off x="4480707" y="2387600"/>
            <a:ext cx="4521200" cy="3873500"/>
          </a:xfrm>
          <a:prstGeom prst="rect">
            <a:avLst/>
          </a:prstGeom>
        </p:spPr>
      </p:pic>
      <p:sp>
        <p:nvSpPr>
          <p:cNvPr id="14" name="矩形 13"/>
          <p:cNvSpPr/>
          <p:nvPr/>
        </p:nvSpPr>
        <p:spPr>
          <a:xfrm>
            <a:off x="135743" y="2910431"/>
            <a:ext cx="4220357" cy="3416320"/>
          </a:xfrm>
          <a:prstGeom prst="rect">
            <a:avLst/>
          </a:prstGeom>
        </p:spPr>
        <p:txBody>
          <a:bodyPr wrap="square">
            <a:spAutoFit/>
          </a:bodyPr>
          <a:lstStyle/>
          <a:p>
            <a:pPr marL="285750" indent="-285750">
              <a:buFont typeface="Arial" charset="0"/>
              <a:buChar char="•"/>
            </a:pPr>
            <a:r>
              <a:rPr lang="zh-CN" altLang="en-US" dirty="0"/>
              <a:t>余弦相似度的值为</a:t>
            </a:r>
            <a:r>
              <a:rPr lang="en-US" altLang="zh-CN" dirty="0"/>
              <a:t>1</a:t>
            </a:r>
            <a:r>
              <a:rPr lang="zh-CN" altLang="en-US" dirty="0"/>
              <a:t>；两个向量夹角为</a:t>
            </a:r>
            <a:r>
              <a:rPr lang="en-US" altLang="zh-CN" dirty="0"/>
              <a:t>90°</a:t>
            </a:r>
            <a:r>
              <a:rPr lang="zh-CN" altLang="en-US" dirty="0"/>
              <a:t>时，余弦相似度的值为</a:t>
            </a:r>
            <a:r>
              <a:rPr lang="en-US" altLang="zh-CN" dirty="0"/>
              <a:t>0</a:t>
            </a:r>
            <a:r>
              <a:rPr lang="zh-CN" altLang="en-US" dirty="0"/>
              <a:t>；两个向量指向完全相反的方向时，余弦相似度的值为</a:t>
            </a:r>
            <a:r>
              <a:rPr lang="en-US" altLang="zh-CN" dirty="0"/>
              <a:t>-1</a:t>
            </a:r>
            <a:r>
              <a:rPr lang="zh-CN" altLang="en-US" dirty="0"/>
              <a:t>。</a:t>
            </a:r>
            <a:endParaRPr lang="en-US" altLang="zh-CN" dirty="0"/>
          </a:p>
          <a:p>
            <a:pPr marL="285750" indent="-285750">
              <a:buFont typeface="Arial" charset="0"/>
              <a:buChar char="•"/>
            </a:pPr>
            <a:r>
              <a:rPr lang="zh-CN" altLang="en-US" dirty="0"/>
              <a:t>余弦相似度通常用于正空间，因此给出的值为</a:t>
            </a:r>
            <a:r>
              <a:rPr lang="en-US" altLang="zh-CN" dirty="0"/>
              <a:t>0</a:t>
            </a:r>
            <a:r>
              <a:rPr lang="zh-CN" altLang="en-US" dirty="0"/>
              <a:t>到</a:t>
            </a:r>
            <a:r>
              <a:rPr lang="en-US" altLang="zh-CN" dirty="0"/>
              <a:t>1</a:t>
            </a:r>
            <a:r>
              <a:rPr lang="zh-CN" altLang="en-US" dirty="0"/>
              <a:t>之间。</a:t>
            </a:r>
            <a:endParaRPr lang="en-US" altLang="zh-CN" dirty="0"/>
          </a:p>
          <a:p>
            <a:pPr marL="285750" indent="-285750">
              <a:buFont typeface="Arial" charset="0"/>
              <a:buChar char="•"/>
            </a:pPr>
            <a:r>
              <a:rPr lang="zh-CN" altLang="en-US" dirty="0"/>
              <a:t>例如在信息检索中，每个词项被赋予不同的维度，而一个维度由一个向量表示，其各个维度上的值对应于该词项在文档中出现的频率。余弦相似度因此可以给出两篇文档在其主题方面的相似度。</a:t>
            </a:r>
            <a:endParaRPr lang="zh-CN" altLang="en-US" sz="2000" b="0" i="0" dirty="0">
              <a:solidFill>
                <a:srgbClr val="0B37FF"/>
              </a:solidFill>
              <a:effectLst/>
              <a:latin typeface="Arial" charset="0"/>
            </a:endParaRPr>
          </a:p>
        </p:txBody>
      </p:sp>
    </p:spTree>
    <p:extLst>
      <p:ext uri="{BB962C8B-B14F-4D97-AF65-F5344CB8AC3E}">
        <p14:creationId xmlns:p14="http://schemas.microsoft.com/office/powerpoint/2010/main" val="57054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B96BE9D-2619-534F-9CAA-648C63070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0859"/>
            <a:ext cx="9144000" cy="1109425"/>
          </a:xfrm>
          <a:prstGeom prst="rect">
            <a:avLst/>
          </a:prstGeom>
        </p:spPr>
      </p:pic>
      <p:sp>
        <p:nvSpPr>
          <p:cNvPr id="4" name="标题 3"/>
          <p:cNvSpPr>
            <a:spLocks noGrp="1"/>
          </p:cNvSpPr>
          <p:nvPr>
            <p:ph type="title"/>
          </p:nvPr>
        </p:nvSpPr>
        <p:spPr>
          <a:xfrm>
            <a:off x="260349" y="111905"/>
            <a:ext cx="7886700" cy="777874"/>
          </a:xfrm>
        </p:spPr>
        <p:txBody>
          <a:bodyPr/>
          <a:lstStyle/>
          <a:p>
            <a:r>
              <a:rPr lang="zh-CN" altLang="en-US" dirty="0"/>
              <a:t>相似性</a:t>
            </a:r>
            <a:r>
              <a:rPr lang="en-US" altLang="zh-CN" dirty="0"/>
              <a:t>/</a:t>
            </a:r>
            <a:r>
              <a:rPr lang="zh-CN" altLang="en-US" dirty="0"/>
              <a:t>距离度量</a:t>
            </a:r>
          </a:p>
        </p:txBody>
      </p:sp>
      <p:sp>
        <p:nvSpPr>
          <p:cNvPr id="5" name="内容占位符 4"/>
          <p:cNvSpPr>
            <a:spLocks noGrp="1"/>
          </p:cNvSpPr>
          <p:nvPr>
            <p:ph idx="1"/>
          </p:nvPr>
        </p:nvSpPr>
        <p:spPr>
          <a:xfrm>
            <a:off x="260350" y="1008030"/>
            <a:ext cx="8616950" cy="585778"/>
          </a:xfrm>
        </p:spPr>
        <p:txBody>
          <a:bodyPr>
            <a:normAutofit/>
          </a:bodyPr>
          <a:lstStyle/>
          <a:p>
            <a:pPr lvl="1"/>
            <a:r>
              <a:rPr lang="en-US" altLang="zh-CN" sz="2800" b="1" dirty="0"/>
              <a:t>Pearson</a:t>
            </a:r>
            <a:r>
              <a:rPr lang="zh-CN" altLang="en-US" sz="2800" b="1" dirty="0"/>
              <a:t>相关系数</a:t>
            </a:r>
            <a:endParaRPr lang="en-US" altLang="zh-CN" sz="2800" b="1" dirty="0"/>
          </a:p>
          <a:p>
            <a:pPr lvl="1"/>
            <a:endParaRPr lang="en-US" altLang="zh-CN" sz="2800" b="1" dirty="0"/>
          </a:p>
          <a:p>
            <a:pPr lvl="2">
              <a:buFont typeface="Wingdings" charset="2"/>
              <a:buChar char="Ø"/>
            </a:pPr>
            <a:endParaRPr lang="en-US" altLang="zh-CN" sz="2600" dirty="0"/>
          </a:p>
          <a:p>
            <a:pPr lvl="1"/>
            <a:endParaRPr lang="en-US" altLang="zh-CN" sz="2600" b="1" dirty="0"/>
          </a:p>
          <a:p>
            <a:pPr lvl="1"/>
            <a:endParaRPr lang="it-IT" altLang="zh-CN" sz="2800" b="1" dirty="0"/>
          </a:p>
          <a:p>
            <a:pPr lvl="1"/>
            <a:endParaRPr lang="it-IT" altLang="zh-CN" sz="2800" b="1" dirty="0"/>
          </a:p>
          <a:p>
            <a:pPr>
              <a:buNone/>
            </a:pPr>
            <a:endParaRPr lang="zh-CN" altLang="en-US" sz="2800" dirty="0"/>
          </a:p>
        </p:txBody>
      </p:sp>
      <p:cxnSp>
        <p:nvCxnSpPr>
          <p:cNvPr id="10" name="直线连接符 9"/>
          <p:cNvCxnSpPr>
            <a:cxnSpLocks/>
          </p:cNvCxnSpPr>
          <p:nvPr/>
        </p:nvCxnSpPr>
        <p:spPr>
          <a:xfrm flipV="1">
            <a:off x="2921330" y="4365664"/>
            <a:ext cx="935363" cy="175196"/>
          </a:xfrm>
          <a:prstGeom prst="line">
            <a:avLst/>
          </a:prstGeom>
          <a:ln w="38100">
            <a:solidFill>
              <a:srgbClr val="0B3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912895" y="4114509"/>
            <a:ext cx="1107996" cy="461665"/>
          </a:xfrm>
          <a:prstGeom prst="rect">
            <a:avLst/>
          </a:prstGeom>
        </p:spPr>
        <p:txBody>
          <a:bodyPr wrap="none">
            <a:spAutoFit/>
          </a:bodyPr>
          <a:lstStyle/>
          <a:p>
            <a:r>
              <a:rPr lang="zh-CN" altLang="en-US" sz="2400" b="1" dirty="0">
                <a:solidFill>
                  <a:srgbClr val="0B37FF"/>
                </a:solidFill>
              </a:rPr>
              <a:t>协方差</a:t>
            </a:r>
            <a:endParaRPr lang="en-US" altLang="zh-CN" sz="2400" b="1" dirty="0">
              <a:solidFill>
                <a:srgbClr val="0B37FF"/>
              </a:solidFill>
            </a:endParaRPr>
          </a:p>
        </p:txBody>
      </p:sp>
      <p:sp>
        <p:nvSpPr>
          <p:cNvPr id="12" name="矩形 11"/>
          <p:cNvSpPr/>
          <p:nvPr/>
        </p:nvSpPr>
        <p:spPr>
          <a:xfrm>
            <a:off x="158308" y="1524592"/>
            <a:ext cx="8985692" cy="2246769"/>
          </a:xfrm>
          <a:prstGeom prst="rect">
            <a:avLst/>
          </a:prstGeom>
        </p:spPr>
        <p:txBody>
          <a:bodyPr wrap="square">
            <a:spAutoFit/>
          </a:bodyPr>
          <a:lstStyle/>
          <a:p>
            <a:pPr lvl="1"/>
            <a:r>
              <a:rPr lang="zh-CN" altLang="en-US" sz="2800" dirty="0"/>
              <a:t>衡量向量（线形）相似度的一种方法。</a:t>
            </a:r>
            <a:r>
              <a:rPr lang="en-US" altLang="zh-Hans" sz="2800" b="1" dirty="0">
                <a:solidFill>
                  <a:srgbClr val="0B37FF"/>
                </a:solidFill>
              </a:rPr>
              <a:t>(</a:t>
            </a:r>
            <a:r>
              <a:rPr lang="zh-CN" altLang="en-US" sz="2800" b="1" dirty="0">
                <a:solidFill>
                  <a:srgbClr val="0B37FF"/>
                </a:solidFill>
              </a:rPr>
              <a:t>各个维度中心化后的余弦相似度</a:t>
            </a:r>
            <a:r>
              <a:rPr lang="en-US" altLang="zh-Hans" sz="2800" b="1" dirty="0">
                <a:solidFill>
                  <a:srgbClr val="0B37FF"/>
                </a:solidFill>
              </a:rPr>
              <a:t>)</a:t>
            </a:r>
            <a:endParaRPr lang="en-US" altLang="zh-CN" sz="2800" dirty="0">
              <a:solidFill>
                <a:srgbClr val="0B37FF"/>
              </a:solidFill>
            </a:endParaRPr>
          </a:p>
          <a:p>
            <a:r>
              <a:rPr lang="zh-CN" altLang="en-US" sz="2800" dirty="0"/>
              <a:t>输出范围为</a:t>
            </a:r>
            <a:r>
              <a:rPr lang="en-US" altLang="zh-CN" sz="2800" dirty="0"/>
              <a:t>-1</a:t>
            </a:r>
            <a:r>
              <a:rPr lang="zh-CN" altLang="en-US" sz="2800" dirty="0"/>
              <a:t>到</a:t>
            </a:r>
            <a:r>
              <a:rPr lang="en-US" altLang="zh-CN" sz="2800" dirty="0"/>
              <a:t>+1, 0</a:t>
            </a:r>
            <a:r>
              <a:rPr lang="zh-CN" altLang="en-US" sz="2800" dirty="0"/>
              <a:t>代表无相关性，负值为负相关，正值为正相关。</a:t>
            </a:r>
            <a:r>
              <a:rPr lang="zh-CN" altLang="en-US" sz="2800" dirty="0">
                <a:solidFill>
                  <a:srgbClr val="FF0000"/>
                </a:solidFill>
              </a:rPr>
              <a:t>余弦相似度在</a:t>
            </a:r>
            <a:r>
              <a:rPr lang="zh-CN" altLang="en-US" sz="2800" b="1" dirty="0">
                <a:solidFill>
                  <a:srgbClr val="0B37FF"/>
                </a:solidFill>
              </a:rPr>
              <a:t>维度值缺失情况</a:t>
            </a:r>
            <a:r>
              <a:rPr lang="zh-CN" altLang="en-US" sz="2800" dirty="0">
                <a:solidFill>
                  <a:srgbClr val="FF0000"/>
                </a:solidFill>
              </a:rPr>
              <a:t>下的一种改进</a:t>
            </a:r>
            <a:r>
              <a:rPr lang="en-US" altLang="zh-CN" sz="2800" dirty="0">
                <a:solidFill>
                  <a:srgbClr val="0B37FF"/>
                </a:solidFill>
              </a:rPr>
              <a:t>(</a:t>
            </a:r>
            <a:r>
              <a:rPr lang="zh-CN" altLang="en-US" sz="2800" dirty="0">
                <a:solidFill>
                  <a:srgbClr val="0B37FF"/>
                </a:solidFill>
              </a:rPr>
              <a:t>缺失的维度填</a:t>
            </a:r>
            <a:r>
              <a:rPr lang="en-US" altLang="zh-CN" sz="2800" dirty="0">
                <a:solidFill>
                  <a:srgbClr val="0B37FF"/>
                </a:solidFill>
              </a:rPr>
              <a:t>0</a:t>
            </a:r>
            <a:r>
              <a:rPr lang="zh-Hans" altLang="en-US" sz="2800" dirty="0">
                <a:solidFill>
                  <a:srgbClr val="0B37FF"/>
                </a:solidFill>
              </a:rPr>
              <a:t> </a:t>
            </a:r>
            <a:r>
              <a:rPr lang="en-US" altLang="zh-Hans" sz="2800" dirty="0">
                <a:solidFill>
                  <a:srgbClr val="0B37FF"/>
                </a:solidFill>
              </a:rPr>
              <a:t>–</a:t>
            </a:r>
            <a:r>
              <a:rPr lang="zh-Hans" altLang="en-US" sz="2800" dirty="0">
                <a:solidFill>
                  <a:srgbClr val="0B37FF"/>
                </a:solidFill>
              </a:rPr>
              <a:t> </a:t>
            </a:r>
            <a:r>
              <a:rPr lang="zh-CN" altLang="en-US" sz="2800" dirty="0">
                <a:solidFill>
                  <a:srgbClr val="0B37FF"/>
                </a:solidFill>
              </a:rPr>
              <a:t>因为中心化，各个维度均值为</a:t>
            </a:r>
            <a:r>
              <a:rPr lang="en-US" altLang="zh-CN" sz="2800" dirty="0">
                <a:solidFill>
                  <a:srgbClr val="0B37FF"/>
                </a:solidFill>
              </a:rPr>
              <a:t>0</a:t>
            </a:r>
            <a:r>
              <a:rPr lang="en-US" altLang="zh-Hans" sz="2800" dirty="0">
                <a:solidFill>
                  <a:srgbClr val="0B37FF"/>
                </a:solidFill>
              </a:rPr>
              <a:t>)</a:t>
            </a:r>
            <a:r>
              <a:rPr lang="zh-CN" altLang="en-US" sz="2800" dirty="0"/>
              <a:t>。</a:t>
            </a:r>
            <a:r>
              <a:rPr lang="zh-Hans" altLang="en-US" sz="2800" dirty="0"/>
              <a:t> </a:t>
            </a:r>
            <a:endParaRPr lang="zh-CN" altLang="en-US" sz="3600" dirty="0">
              <a:solidFill>
                <a:srgbClr val="0B37FF"/>
              </a:solidFill>
            </a:endParaRPr>
          </a:p>
        </p:txBody>
      </p:sp>
      <p:cxnSp>
        <p:nvCxnSpPr>
          <p:cNvPr id="13" name="直线连接符 12"/>
          <p:cNvCxnSpPr>
            <a:cxnSpLocks/>
          </p:cNvCxnSpPr>
          <p:nvPr/>
        </p:nvCxnSpPr>
        <p:spPr>
          <a:xfrm>
            <a:off x="2455758" y="5406505"/>
            <a:ext cx="170621" cy="439296"/>
          </a:xfrm>
          <a:prstGeom prst="line">
            <a:avLst/>
          </a:prstGeom>
          <a:ln w="38100">
            <a:solidFill>
              <a:srgbClr val="0B3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线连接符 15"/>
          <p:cNvCxnSpPr>
            <a:cxnSpLocks/>
          </p:cNvCxnSpPr>
          <p:nvPr/>
        </p:nvCxnSpPr>
        <p:spPr>
          <a:xfrm flipH="1">
            <a:off x="2626379" y="5406505"/>
            <a:ext cx="383378" cy="439296"/>
          </a:xfrm>
          <a:prstGeom prst="line">
            <a:avLst/>
          </a:prstGeom>
          <a:ln w="38100">
            <a:solidFill>
              <a:srgbClr val="0B37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08227A0-0324-7F43-9596-C0B3988526F6}"/>
              </a:ext>
            </a:extLst>
          </p:cNvPr>
          <p:cNvSpPr/>
          <p:nvPr/>
        </p:nvSpPr>
        <p:spPr>
          <a:xfrm>
            <a:off x="1973013" y="5903833"/>
            <a:ext cx="1107996" cy="461665"/>
          </a:xfrm>
          <a:prstGeom prst="rect">
            <a:avLst/>
          </a:prstGeom>
        </p:spPr>
        <p:txBody>
          <a:bodyPr wrap="none">
            <a:spAutoFit/>
          </a:bodyPr>
          <a:lstStyle/>
          <a:p>
            <a:r>
              <a:rPr lang="zh-CN" altLang="en-US" sz="2400" b="1" dirty="0">
                <a:solidFill>
                  <a:srgbClr val="0B37FF"/>
                </a:solidFill>
              </a:rPr>
              <a:t>标准差</a:t>
            </a:r>
            <a:endParaRPr lang="zh-CN" altLang="en-US" sz="2400" dirty="0">
              <a:solidFill>
                <a:srgbClr val="0B37FF"/>
              </a:solidFill>
            </a:endParaRPr>
          </a:p>
        </p:txBody>
      </p:sp>
    </p:spTree>
    <p:extLst>
      <p:ext uri="{BB962C8B-B14F-4D97-AF65-F5344CB8AC3E}">
        <p14:creationId xmlns:p14="http://schemas.microsoft.com/office/powerpoint/2010/main" val="816466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18FBB-E8D2-B844-B114-D2FEC286017D}"/>
              </a:ext>
            </a:extLst>
          </p:cNvPr>
          <p:cNvSpPr>
            <a:spLocks noGrp="1"/>
          </p:cNvSpPr>
          <p:nvPr>
            <p:ph type="title"/>
          </p:nvPr>
        </p:nvSpPr>
        <p:spPr/>
        <p:txBody>
          <a:bodyPr/>
          <a:lstStyle/>
          <a:p>
            <a:r>
              <a:rPr lang="zh-CN" altLang="en-US" dirty="0"/>
              <a:t>相似性</a:t>
            </a:r>
            <a:r>
              <a:rPr lang="en-US" altLang="zh-CN" dirty="0"/>
              <a:t>/</a:t>
            </a:r>
            <a:r>
              <a:rPr lang="zh-CN" altLang="en-US" dirty="0"/>
              <a:t>距离度量</a:t>
            </a:r>
            <a:endParaRPr kumimoji="1" lang="zh-CN" altLang="en-US" dirty="0"/>
          </a:p>
        </p:txBody>
      </p:sp>
      <p:sp>
        <p:nvSpPr>
          <p:cNvPr id="3" name="内容占位符 2">
            <a:extLst>
              <a:ext uri="{FF2B5EF4-FFF2-40B4-BE49-F238E27FC236}">
                <a16:creationId xmlns:a16="http://schemas.microsoft.com/office/drawing/2014/main" id="{9064119D-725C-A748-9DCD-48CB56618AFB}"/>
              </a:ext>
            </a:extLst>
          </p:cNvPr>
          <p:cNvSpPr>
            <a:spLocks noGrp="1"/>
          </p:cNvSpPr>
          <p:nvPr>
            <p:ph idx="1"/>
          </p:nvPr>
        </p:nvSpPr>
        <p:spPr/>
        <p:txBody>
          <a:bodyPr/>
          <a:lstStyle/>
          <a:p>
            <a:r>
              <a:rPr lang="zh-CN" altLang="en-US" dirty="0"/>
              <a:t>属性划分为</a:t>
            </a:r>
            <a:r>
              <a:rPr lang="en-US" altLang="zh-CN" dirty="0"/>
              <a:t>"</a:t>
            </a:r>
            <a:r>
              <a:rPr lang="zh-CN" altLang="en-US" dirty="0"/>
              <a:t>连续属性</a:t>
            </a:r>
            <a:r>
              <a:rPr lang="en-US" altLang="zh-CN" dirty="0"/>
              <a:t>" (continuous attribute)</a:t>
            </a:r>
            <a:r>
              <a:rPr lang="zh-CN" altLang="en-US" dirty="0"/>
              <a:t>和</a:t>
            </a:r>
            <a:r>
              <a:rPr lang="en-US" altLang="zh-CN" dirty="0"/>
              <a:t>"</a:t>
            </a:r>
            <a:r>
              <a:rPr lang="zh-CN" altLang="en-US" dirty="0"/>
              <a:t>离散属性</a:t>
            </a:r>
            <a:r>
              <a:rPr lang="en-US" altLang="zh-CN" dirty="0"/>
              <a:t>"(categorical attribute)</a:t>
            </a:r>
            <a:r>
              <a:rPr lang="zh-CN" altLang="en-US" dirty="0"/>
              <a:t>，前者在定义域上有无穷多个可能的取值，后者在定义域上是有限个取值</a:t>
            </a:r>
            <a:r>
              <a:rPr lang="en-US" altLang="zh-CN" dirty="0"/>
              <a:t>. </a:t>
            </a:r>
          </a:p>
          <a:p>
            <a:r>
              <a:rPr lang="zh-CN" altLang="en-US" dirty="0"/>
              <a:t>在讨论距离计算时，属性上是否定义了</a:t>
            </a:r>
            <a:r>
              <a:rPr lang="en-US" altLang="zh-CN" dirty="0"/>
              <a:t>"</a:t>
            </a:r>
            <a:r>
              <a:rPr lang="zh-CN" altLang="en-US" dirty="0"/>
              <a:t>序</a:t>
            </a:r>
            <a:r>
              <a:rPr lang="en-US" altLang="zh-CN" dirty="0"/>
              <a:t>"</a:t>
            </a:r>
            <a:r>
              <a:rPr lang="zh-CN" altLang="en-US" dirty="0"/>
              <a:t>关系更为重要 </a:t>
            </a:r>
            <a:endParaRPr lang="en-US" altLang="zh-CN" dirty="0"/>
          </a:p>
          <a:p>
            <a:r>
              <a:rPr lang="zh-CN" altLang="en-US" dirty="0"/>
              <a:t>例如定义域为 </a:t>
            </a:r>
            <a:r>
              <a:rPr lang="en-US" altLang="zh-CN" dirty="0"/>
              <a:t>{1</a:t>
            </a:r>
            <a:r>
              <a:rPr lang="zh-CN" altLang="en-US" dirty="0"/>
              <a:t>， </a:t>
            </a:r>
            <a:r>
              <a:rPr lang="en-US" altLang="zh-CN" dirty="0"/>
              <a:t>2</a:t>
            </a:r>
            <a:r>
              <a:rPr lang="zh-CN" altLang="en-US" dirty="0"/>
              <a:t>， </a:t>
            </a:r>
            <a:r>
              <a:rPr lang="en-US" altLang="zh-CN" dirty="0"/>
              <a:t>3} </a:t>
            </a:r>
            <a:r>
              <a:rPr lang="zh-CN" altLang="en-US" dirty="0"/>
              <a:t>的离散属性与连续属性的性质更接近一些，称为</a:t>
            </a:r>
            <a:r>
              <a:rPr lang="en-US" altLang="zh-CN" dirty="0"/>
              <a:t>"</a:t>
            </a:r>
            <a:r>
              <a:rPr lang="zh-CN" altLang="en-US" dirty="0"/>
              <a:t>有序属性</a:t>
            </a:r>
            <a:r>
              <a:rPr lang="en-US" altLang="zh-CN" dirty="0"/>
              <a:t>" </a:t>
            </a:r>
          </a:p>
          <a:p>
            <a:r>
              <a:rPr lang="zh-CN" altLang="en-US" dirty="0"/>
              <a:t>而定义域为</a:t>
            </a:r>
            <a:r>
              <a:rPr lang="en-US" altLang="zh-CN" dirty="0"/>
              <a:t>{</a:t>
            </a:r>
            <a:r>
              <a:rPr lang="zh-CN" altLang="en-US" dirty="0"/>
              <a:t>飞机，火车，轮船</a:t>
            </a:r>
            <a:r>
              <a:rPr lang="en-US" altLang="zh-CN" dirty="0"/>
              <a:t>}</a:t>
            </a:r>
            <a:r>
              <a:rPr lang="zh-CN" altLang="en-US" dirty="0"/>
              <a:t>这样的离散属性则不能直接在属性值上计算距离，称为</a:t>
            </a:r>
            <a:r>
              <a:rPr lang="en-US" altLang="zh-CN" dirty="0"/>
              <a:t>"</a:t>
            </a:r>
            <a:r>
              <a:rPr lang="zh-CN" altLang="en-US" dirty="0"/>
              <a:t>无序属性</a:t>
            </a:r>
            <a:r>
              <a:rPr lang="en-US" altLang="zh-CN" dirty="0"/>
              <a:t>" </a:t>
            </a:r>
            <a:endParaRPr lang="zh-CN" altLang="en-US" dirty="0"/>
          </a:p>
          <a:p>
            <a:r>
              <a:rPr lang="zh-CN" altLang="en-US" dirty="0"/>
              <a:t>闵可夫斯基距离可用于有序属性</a:t>
            </a:r>
            <a:r>
              <a:rPr lang="en-US" altLang="zh-CN" dirty="0"/>
              <a:t>. </a:t>
            </a:r>
            <a:endParaRPr lang="zh-CN" altLang="en-US" dirty="0"/>
          </a:p>
          <a:p>
            <a:endParaRPr lang="zh-CN" altLang="en-US" dirty="0"/>
          </a:p>
          <a:p>
            <a:endParaRPr lang="zh-CN" altLang="en-US" dirty="0"/>
          </a:p>
          <a:p>
            <a:endParaRPr lang="zh-CN" altLang="en-US" dirty="0"/>
          </a:p>
          <a:p>
            <a:endParaRPr lang="zh-CN" altLang="en-US" dirty="0"/>
          </a:p>
          <a:p>
            <a:endParaRPr kumimoji="1" lang="zh-CN" altLang="en-US" dirty="0"/>
          </a:p>
        </p:txBody>
      </p:sp>
    </p:spTree>
    <p:extLst>
      <p:ext uri="{BB962C8B-B14F-4D97-AF65-F5344CB8AC3E}">
        <p14:creationId xmlns:p14="http://schemas.microsoft.com/office/powerpoint/2010/main" val="655388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13BC1-C2C7-2444-8694-695B82C2962D}"/>
              </a:ext>
            </a:extLst>
          </p:cNvPr>
          <p:cNvSpPr>
            <a:spLocks noGrp="1"/>
          </p:cNvSpPr>
          <p:nvPr>
            <p:ph type="title"/>
          </p:nvPr>
        </p:nvSpPr>
        <p:spPr/>
        <p:txBody>
          <a:bodyPr/>
          <a:lstStyle/>
          <a:p>
            <a:r>
              <a:rPr lang="zh-CN" altLang="en-US" dirty="0"/>
              <a:t>相似性</a:t>
            </a:r>
            <a:r>
              <a:rPr lang="en-US" altLang="zh-CN" dirty="0"/>
              <a:t>/</a:t>
            </a:r>
            <a:r>
              <a:rPr lang="zh-CN" altLang="en-US" dirty="0"/>
              <a:t>距离度量</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8E0F80-7C18-6440-9CB2-6D69DADB4A9B}"/>
                  </a:ext>
                </a:extLst>
              </p:cNvPr>
              <p:cNvSpPr>
                <a:spLocks noGrp="1"/>
              </p:cNvSpPr>
              <p:nvPr>
                <p:ph idx="1"/>
              </p:nvPr>
            </p:nvSpPr>
            <p:spPr/>
            <p:txBody>
              <a:bodyPr/>
              <a:lstStyle/>
              <a:p>
                <a:r>
                  <a:rPr lang="zh-CN" altLang="en-US" dirty="0"/>
                  <a:t>对无序属性可采用 </a:t>
                </a:r>
                <a:r>
                  <a:rPr lang="en-US" altLang="zh-CN" dirty="0"/>
                  <a:t>VDM (Value Difference Metric) </a:t>
                </a:r>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sub>
                    </m:sSub>
                  </m:oMath>
                </a14:m>
                <a:r>
                  <a:rPr lang="zh-CN" altLang="en-US" dirty="0"/>
                  <a:t>表示在属性 </a:t>
                </a:r>
                <a:r>
                  <a:rPr lang="en-US" altLang="zh-CN" i="1" dirty="0"/>
                  <a:t>u </a:t>
                </a:r>
                <a:r>
                  <a:rPr lang="zh-CN" altLang="en-US" dirty="0"/>
                  <a:t>上取值为</a:t>
                </a:r>
                <a:r>
                  <a:rPr lang="el-GR" altLang="zh-CN" i="1" dirty="0"/>
                  <a:t>α</a:t>
                </a:r>
                <a:r>
                  <a:rPr lang="zh-CN" altLang="en-US" dirty="0"/>
                  <a:t>的样本数，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表示在第 </a:t>
                </a:r>
                <a:r>
                  <a:rPr lang="en-US" altLang="zh-CN" dirty="0" err="1"/>
                  <a:t>i</a:t>
                </a:r>
                <a:r>
                  <a:rPr lang="zh-CN" altLang="en-US" dirty="0"/>
                  <a:t>个样本簇中在属性</a:t>
                </a:r>
                <a:r>
                  <a:rPr lang="en-US" altLang="zh-CN" i="1" dirty="0"/>
                  <a:t>u</a:t>
                </a:r>
                <a:r>
                  <a:rPr lang="zh-CN" altLang="en-US" dirty="0"/>
                  <a:t>上取值为</a:t>
                </a:r>
                <a:r>
                  <a:rPr lang="el-GR" altLang="zh-CN" i="1" dirty="0"/>
                  <a:t>α</a:t>
                </a:r>
                <a:r>
                  <a:rPr lang="zh-CN" altLang="en-US" dirty="0"/>
                  <a:t>的样本数，</a:t>
                </a:r>
                <a:r>
                  <a:rPr lang="en-US" altLang="zh-CN" dirty="0"/>
                  <a:t>k</a:t>
                </a:r>
                <a:r>
                  <a:rPr lang="zh-CN" altLang="en-US" dirty="0"/>
                  <a:t>为样本簇数，则属性</a:t>
                </a:r>
                <a:r>
                  <a:rPr lang="en-US" altLang="zh-CN" dirty="0"/>
                  <a:t>u</a:t>
                </a:r>
                <a:r>
                  <a:rPr lang="zh-CN" altLang="en-US" dirty="0"/>
                  <a:t>上两个离散值</a:t>
                </a:r>
                <a:r>
                  <a:rPr lang="el-GR" altLang="zh-CN" dirty="0"/>
                  <a:t>α</a:t>
                </a:r>
                <a:r>
                  <a:rPr lang="zh-CN" altLang="en-US" dirty="0"/>
                  <a:t>与 </a:t>
                </a:r>
                <a:r>
                  <a:rPr lang="en-US" altLang="zh-CN" dirty="0"/>
                  <a:t>b </a:t>
                </a:r>
                <a:r>
                  <a:rPr lang="zh-CN" altLang="en-US" dirty="0"/>
                  <a:t>之间的 </a:t>
                </a:r>
                <a:r>
                  <a:rPr lang="en-US" altLang="zh-CN" dirty="0"/>
                  <a:t>VDM </a:t>
                </a:r>
                <a:r>
                  <a:rPr lang="zh-CN" altLang="en-US" dirty="0"/>
                  <a:t>距离为 </a:t>
                </a:r>
              </a:p>
              <a:p>
                <a:endParaRPr kumimoji="1" lang="zh-CN" altLang="en-US" dirty="0"/>
              </a:p>
            </p:txBody>
          </p:sp>
        </mc:Choice>
        <mc:Fallback xmlns="">
          <p:sp>
            <p:nvSpPr>
              <p:cNvPr id="3" name="内容占位符 2">
                <a:extLst>
                  <a:ext uri="{FF2B5EF4-FFF2-40B4-BE49-F238E27FC236}">
                    <a16:creationId xmlns:a16="http://schemas.microsoft.com/office/drawing/2014/main" id="{3A8E0F80-7C18-6440-9CB2-6D69DADB4A9B}"/>
                  </a:ext>
                </a:extLst>
              </p:cNvPr>
              <p:cNvSpPr>
                <a:spLocks noGrp="1" noRot="1" noChangeAspect="1" noMove="1" noResize="1" noEditPoints="1" noAdjustHandles="1" noChangeArrowheads="1" noChangeShapeType="1" noTextEdit="1"/>
              </p:cNvSpPr>
              <p:nvPr>
                <p:ph idx="1"/>
              </p:nvPr>
            </p:nvSpPr>
            <p:spPr>
              <a:blipFill>
                <a:blip r:embed="rId3"/>
                <a:stretch>
                  <a:fillRect l="-736" t="-1542" r="-103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DB3C3FB-314B-2B49-BFAC-BA414ED68B32}"/>
              </a:ext>
            </a:extLst>
          </p:cNvPr>
          <p:cNvPicPr>
            <a:picLocks noChangeAspect="1"/>
          </p:cNvPicPr>
          <p:nvPr/>
        </p:nvPicPr>
        <p:blipFill>
          <a:blip r:embed="rId4"/>
          <a:stretch>
            <a:fillRect/>
          </a:stretch>
        </p:blipFill>
        <p:spPr>
          <a:xfrm>
            <a:off x="1968500" y="2806700"/>
            <a:ext cx="5207000" cy="1244600"/>
          </a:xfrm>
          <a:prstGeom prst="rect">
            <a:avLst/>
          </a:prstGeom>
        </p:spPr>
      </p:pic>
    </p:spTree>
    <p:extLst>
      <p:ext uri="{BB962C8B-B14F-4D97-AF65-F5344CB8AC3E}">
        <p14:creationId xmlns:p14="http://schemas.microsoft.com/office/powerpoint/2010/main" val="416388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 y="129238"/>
            <a:ext cx="7886700" cy="605125"/>
          </a:xfrm>
          <a:prstGeom prst="rect">
            <a:avLst/>
          </a:prstGeom>
        </p:spPr>
        <p:txBody>
          <a:bodyPr vert="horz" wrap="square" lIns="0" tIns="50633" rIns="0" bIns="0" rtlCol="0">
            <a:spAutoFit/>
          </a:bodyPr>
          <a:lstStyle/>
          <a:p>
            <a:pPr marL="34925">
              <a:lnSpc>
                <a:spcPct val="100000"/>
              </a:lnSpc>
            </a:pPr>
            <a:r>
              <a:rPr lang="zh-CN" altLang="en-US" spc="-30" dirty="0"/>
              <a:t>聚类</a:t>
            </a:r>
            <a:endParaRPr spc="-30" dirty="0"/>
          </a:p>
        </p:txBody>
      </p:sp>
      <p:sp>
        <p:nvSpPr>
          <p:cNvPr id="3" name="object 3"/>
          <p:cNvSpPr txBox="1"/>
          <p:nvPr/>
        </p:nvSpPr>
        <p:spPr>
          <a:xfrm>
            <a:off x="1546860" y="3331464"/>
            <a:ext cx="5920740" cy="523240"/>
          </a:xfrm>
          <a:prstGeom prst="rect">
            <a:avLst/>
          </a:prstGeom>
          <a:solidFill>
            <a:srgbClr val="FFFF00"/>
          </a:solidFill>
        </p:spPr>
        <p:txBody>
          <a:bodyPr vert="horz" wrap="square" lIns="0" tIns="0" rIns="0" bIns="0" rtlCol="0">
            <a:spAutoFit/>
          </a:bodyPr>
          <a:lstStyle/>
          <a:p>
            <a:pPr marL="471170">
              <a:lnSpc>
                <a:spcPct val="100000"/>
              </a:lnSpc>
            </a:pPr>
            <a:r>
              <a:rPr sz="2800" spc="-25" dirty="0">
                <a:latin typeface="FangSong"/>
                <a:cs typeface="FangSong"/>
              </a:rPr>
              <a:t>聚</a:t>
            </a:r>
            <a:r>
              <a:rPr sz="2800" spc="-30" dirty="0">
                <a:latin typeface="FangSong"/>
                <a:cs typeface="FangSong"/>
              </a:rPr>
              <a:t>类的“</a:t>
            </a:r>
            <a:r>
              <a:rPr sz="2800" spc="-25" dirty="0">
                <a:latin typeface="FangSong"/>
                <a:cs typeface="FangSong"/>
              </a:rPr>
              <a:t>好</a:t>
            </a:r>
            <a:r>
              <a:rPr sz="2800" spc="-30" dirty="0">
                <a:latin typeface="FangSong"/>
                <a:cs typeface="FangSong"/>
              </a:rPr>
              <a:t>坏”不</a:t>
            </a:r>
            <a:r>
              <a:rPr sz="2800" spc="-25" dirty="0">
                <a:latin typeface="FangSong"/>
                <a:cs typeface="FangSong"/>
              </a:rPr>
              <a:t>存</a:t>
            </a:r>
            <a:r>
              <a:rPr sz="2800" spc="-30" dirty="0">
                <a:latin typeface="FangSong"/>
                <a:cs typeface="FangSong"/>
              </a:rPr>
              <a:t>在绝对</a:t>
            </a:r>
            <a:r>
              <a:rPr sz="2800" spc="-25" dirty="0">
                <a:latin typeface="FangSong"/>
                <a:cs typeface="FangSong"/>
              </a:rPr>
              <a:t>标</a:t>
            </a:r>
            <a:r>
              <a:rPr sz="2800" spc="-30" dirty="0">
                <a:latin typeface="FangSong"/>
                <a:cs typeface="FangSong"/>
              </a:rPr>
              <a:t>准</a:t>
            </a:r>
            <a:endParaRPr sz="2800">
              <a:latin typeface="FangSong"/>
              <a:cs typeface="FangSong"/>
            </a:endParaRPr>
          </a:p>
        </p:txBody>
      </p:sp>
      <p:sp>
        <p:nvSpPr>
          <p:cNvPr id="4" name="object 4"/>
          <p:cNvSpPr/>
          <p:nvPr/>
        </p:nvSpPr>
        <p:spPr>
          <a:xfrm>
            <a:off x="1409700" y="1574291"/>
            <a:ext cx="1181100" cy="88696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33800" y="1519427"/>
            <a:ext cx="1371600" cy="103022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590800" y="1959864"/>
            <a:ext cx="990600" cy="77723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00800" y="1447800"/>
            <a:ext cx="1066800" cy="65532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57800" y="1967483"/>
            <a:ext cx="1219200" cy="667512"/>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1479550" y="4585891"/>
            <a:ext cx="6089015" cy="640080"/>
          </a:xfrm>
          <a:prstGeom prst="rect">
            <a:avLst/>
          </a:prstGeom>
        </p:spPr>
        <p:txBody>
          <a:bodyPr vert="horz" wrap="square" lIns="0" tIns="0" rIns="0" bIns="0" rtlCol="0">
            <a:spAutoFit/>
          </a:bodyPr>
          <a:lstStyle/>
          <a:p>
            <a:pPr marL="1257935" marR="5080" indent="-1245870">
              <a:lnSpc>
                <a:spcPct val="100000"/>
              </a:lnSpc>
            </a:pPr>
            <a:r>
              <a:rPr sz="2200" b="1" spc="-10" dirty="0">
                <a:solidFill>
                  <a:srgbClr val="FF0000"/>
                </a:solidFill>
                <a:latin typeface="Verdana"/>
                <a:cs typeface="Verdana"/>
              </a:rPr>
              <a:t>t</a:t>
            </a:r>
            <a:r>
              <a:rPr sz="2200" b="1" spc="-30" dirty="0">
                <a:solidFill>
                  <a:srgbClr val="FF0000"/>
                </a:solidFill>
                <a:latin typeface="Verdana"/>
                <a:cs typeface="Verdana"/>
              </a:rPr>
              <a:t>h</a:t>
            </a:r>
            <a:r>
              <a:rPr sz="2200" b="1" spc="-15" dirty="0">
                <a:solidFill>
                  <a:srgbClr val="FF0000"/>
                </a:solidFill>
                <a:latin typeface="Verdana"/>
                <a:cs typeface="Verdana"/>
              </a:rPr>
              <a:t>e</a:t>
            </a:r>
            <a:r>
              <a:rPr sz="2200" b="1" spc="5" dirty="0">
                <a:solidFill>
                  <a:srgbClr val="FF0000"/>
                </a:solidFill>
                <a:latin typeface="Verdana"/>
                <a:cs typeface="Verdana"/>
              </a:rPr>
              <a:t> </a:t>
            </a:r>
            <a:r>
              <a:rPr sz="2200" b="1" spc="-25" dirty="0">
                <a:solidFill>
                  <a:srgbClr val="FF0000"/>
                </a:solidFill>
                <a:latin typeface="Verdana"/>
                <a:cs typeface="Verdana"/>
              </a:rPr>
              <a:t>go</a:t>
            </a:r>
            <a:r>
              <a:rPr sz="2200" b="1" spc="-15" dirty="0">
                <a:solidFill>
                  <a:srgbClr val="FF0000"/>
                </a:solidFill>
                <a:latin typeface="Verdana"/>
                <a:cs typeface="Verdana"/>
              </a:rPr>
              <a:t>o</a:t>
            </a:r>
            <a:r>
              <a:rPr sz="2200" b="1" spc="-25" dirty="0">
                <a:solidFill>
                  <a:srgbClr val="FF0000"/>
                </a:solidFill>
                <a:latin typeface="Verdana"/>
                <a:cs typeface="Verdana"/>
              </a:rPr>
              <a:t>dne</a:t>
            </a:r>
            <a:r>
              <a:rPr sz="2200" b="1" spc="-10" dirty="0">
                <a:solidFill>
                  <a:srgbClr val="FF0000"/>
                </a:solidFill>
                <a:latin typeface="Verdana"/>
                <a:cs typeface="Verdana"/>
              </a:rPr>
              <a:t>s</a:t>
            </a:r>
            <a:r>
              <a:rPr sz="2200" b="1" spc="-15" dirty="0">
                <a:solidFill>
                  <a:srgbClr val="FF0000"/>
                </a:solidFill>
                <a:latin typeface="Verdana"/>
                <a:cs typeface="Verdana"/>
              </a:rPr>
              <a:t>s</a:t>
            </a:r>
            <a:r>
              <a:rPr sz="2200" b="1" spc="-5" dirty="0">
                <a:solidFill>
                  <a:srgbClr val="FF0000"/>
                </a:solidFill>
                <a:latin typeface="Verdana"/>
                <a:cs typeface="Verdana"/>
              </a:rPr>
              <a:t> </a:t>
            </a:r>
            <a:r>
              <a:rPr sz="2200" b="1" spc="-15" dirty="0">
                <a:solidFill>
                  <a:srgbClr val="FF0000"/>
                </a:solidFill>
                <a:latin typeface="Verdana"/>
                <a:cs typeface="Verdana"/>
              </a:rPr>
              <a:t>of</a:t>
            </a:r>
            <a:r>
              <a:rPr sz="2200" b="1" spc="-5" dirty="0">
                <a:solidFill>
                  <a:srgbClr val="FF0000"/>
                </a:solidFill>
                <a:latin typeface="Verdana"/>
                <a:cs typeface="Verdana"/>
              </a:rPr>
              <a:t> </a:t>
            </a:r>
            <a:r>
              <a:rPr sz="2200" b="1" spc="-20" dirty="0">
                <a:solidFill>
                  <a:srgbClr val="FF0000"/>
                </a:solidFill>
                <a:latin typeface="Verdana"/>
                <a:cs typeface="Verdana"/>
              </a:rPr>
              <a:t>c</a:t>
            </a:r>
            <a:r>
              <a:rPr sz="2200" b="1" spc="-5" dirty="0">
                <a:solidFill>
                  <a:srgbClr val="FF0000"/>
                </a:solidFill>
                <a:latin typeface="Verdana"/>
                <a:cs typeface="Verdana"/>
              </a:rPr>
              <a:t>l</a:t>
            </a:r>
            <a:r>
              <a:rPr sz="2200" b="1" spc="-20" dirty="0">
                <a:solidFill>
                  <a:srgbClr val="FF0000"/>
                </a:solidFill>
                <a:latin typeface="Verdana"/>
                <a:cs typeface="Verdana"/>
              </a:rPr>
              <a:t>uster</a:t>
            </a:r>
            <a:r>
              <a:rPr sz="2200" b="1" dirty="0">
                <a:solidFill>
                  <a:srgbClr val="FF0000"/>
                </a:solidFill>
                <a:latin typeface="Verdana"/>
                <a:cs typeface="Verdana"/>
              </a:rPr>
              <a:t>i</a:t>
            </a:r>
            <a:r>
              <a:rPr sz="2200" b="1" spc="-25" dirty="0">
                <a:solidFill>
                  <a:srgbClr val="FF0000"/>
                </a:solidFill>
                <a:latin typeface="Verdana"/>
                <a:cs typeface="Verdana"/>
              </a:rPr>
              <a:t>n</a:t>
            </a:r>
            <a:r>
              <a:rPr sz="2200" b="1" spc="-20" dirty="0">
                <a:solidFill>
                  <a:srgbClr val="FF0000"/>
                </a:solidFill>
                <a:latin typeface="Verdana"/>
                <a:cs typeface="Verdana"/>
              </a:rPr>
              <a:t>g</a:t>
            </a:r>
            <a:r>
              <a:rPr sz="2200" b="1" spc="-10" dirty="0">
                <a:solidFill>
                  <a:srgbClr val="FF0000"/>
                </a:solidFill>
                <a:latin typeface="Verdana"/>
                <a:cs typeface="Verdana"/>
              </a:rPr>
              <a:t> </a:t>
            </a:r>
            <a:r>
              <a:rPr sz="2200" b="1" spc="-25" dirty="0">
                <a:solidFill>
                  <a:srgbClr val="FF0000"/>
                </a:solidFill>
                <a:latin typeface="Verdana"/>
                <a:cs typeface="Verdana"/>
              </a:rPr>
              <a:t>d</a:t>
            </a:r>
            <a:r>
              <a:rPr sz="2200" b="1" spc="-10" dirty="0">
                <a:solidFill>
                  <a:srgbClr val="FF0000"/>
                </a:solidFill>
                <a:latin typeface="Verdana"/>
                <a:cs typeface="Verdana"/>
              </a:rPr>
              <a:t>e</a:t>
            </a:r>
            <a:r>
              <a:rPr sz="2200" b="1" spc="-25" dirty="0">
                <a:solidFill>
                  <a:srgbClr val="FF0000"/>
                </a:solidFill>
                <a:latin typeface="Verdana"/>
                <a:cs typeface="Verdana"/>
              </a:rPr>
              <a:t>p</a:t>
            </a:r>
            <a:r>
              <a:rPr sz="2200" b="1" spc="-10" dirty="0">
                <a:solidFill>
                  <a:srgbClr val="FF0000"/>
                </a:solidFill>
                <a:latin typeface="Verdana"/>
                <a:cs typeface="Verdana"/>
              </a:rPr>
              <a:t>e</a:t>
            </a:r>
            <a:r>
              <a:rPr sz="2200" b="1" spc="-25" dirty="0">
                <a:solidFill>
                  <a:srgbClr val="FF0000"/>
                </a:solidFill>
                <a:latin typeface="Verdana"/>
                <a:cs typeface="Verdana"/>
              </a:rPr>
              <a:t>nd</a:t>
            </a:r>
            <a:r>
              <a:rPr sz="2200" b="1" spc="-15" dirty="0">
                <a:solidFill>
                  <a:srgbClr val="FF0000"/>
                </a:solidFill>
                <a:latin typeface="Verdana"/>
                <a:cs typeface="Verdana"/>
              </a:rPr>
              <a:t>s</a:t>
            </a:r>
            <a:r>
              <a:rPr sz="2200" b="1" dirty="0">
                <a:solidFill>
                  <a:srgbClr val="FF0000"/>
                </a:solidFill>
                <a:latin typeface="Verdana"/>
                <a:cs typeface="Verdana"/>
              </a:rPr>
              <a:t> </a:t>
            </a:r>
            <a:r>
              <a:rPr sz="2200" b="1" spc="-20" dirty="0">
                <a:solidFill>
                  <a:srgbClr val="FF0000"/>
                </a:solidFill>
                <a:latin typeface="Verdana"/>
                <a:cs typeface="Verdana"/>
              </a:rPr>
              <a:t>on</a:t>
            </a:r>
            <a:r>
              <a:rPr sz="2200" b="1" spc="-10" dirty="0">
                <a:solidFill>
                  <a:srgbClr val="FF0000"/>
                </a:solidFill>
                <a:latin typeface="Verdana"/>
                <a:cs typeface="Verdana"/>
              </a:rPr>
              <a:t> t</a:t>
            </a:r>
            <a:r>
              <a:rPr sz="2200" b="1" spc="-30" dirty="0">
                <a:solidFill>
                  <a:srgbClr val="FF0000"/>
                </a:solidFill>
                <a:latin typeface="Verdana"/>
                <a:cs typeface="Verdana"/>
              </a:rPr>
              <a:t>h</a:t>
            </a:r>
            <a:r>
              <a:rPr sz="2200" b="1" spc="-15" dirty="0">
                <a:solidFill>
                  <a:srgbClr val="FF0000"/>
                </a:solidFill>
                <a:latin typeface="Verdana"/>
                <a:cs typeface="Verdana"/>
              </a:rPr>
              <a:t>e</a:t>
            </a:r>
            <a:r>
              <a:rPr sz="2200" b="1" spc="5" dirty="0">
                <a:solidFill>
                  <a:srgbClr val="FF0000"/>
                </a:solidFill>
                <a:latin typeface="Verdana"/>
                <a:cs typeface="Verdana"/>
              </a:rPr>
              <a:t> </a:t>
            </a:r>
            <a:r>
              <a:rPr sz="2200" b="1" spc="-20" dirty="0">
                <a:solidFill>
                  <a:srgbClr val="FF0000"/>
                </a:solidFill>
                <a:latin typeface="Verdana"/>
                <a:cs typeface="Verdana"/>
              </a:rPr>
              <a:t>op</a:t>
            </a:r>
            <a:r>
              <a:rPr sz="2200" b="1" spc="-5" dirty="0">
                <a:solidFill>
                  <a:srgbClr val="FF0000"/>
                </a:solidFill>
                <a:latin typeface="Verdana"/>
                <a:cs typeface="Verdana"/>
              </a:rPr>
              <a:t>i</a:t>
            </a:r>
            <a:r>
              <a:rPr sz="2200" b="1" spc="-20" dirty="0">
                <a:solidFill>
                  <a:srgbClr val="FF0000"/>
                </a:solidFill>
                <a:latin typeface="Verdana"/>
                <a:cs typeface="Verdana"/>
              </a:rPr>
              <a:t>nion</a:t>
            </a:r>
            <a:r>
              <a:rPr sz="2200" b="1" dirty="0">
                <a:solidFill>
                  <a:srgbClr val="FF0000"/>
                </a:solidFill>
                <a:latin typeface="Verdana"/>
                <a:cs typeface="Verdana"/>
              </a:rPr>
              <a:t> </a:t>
            </a:r>
            <a:r>
              <a:rPr sz="2200" b="1" spc="-15" dirty="0">
                <a:solidFill>
                  <a:srgbClr val="FF0000"/>
                </a:solidFill>
                <a:latin typeface="Verdana"/>
                <a:cs typeface="Verdana"/>
              </a:rPr>
              <a:t>of</a:t>
            </a:r>
            <a:r>
              <a:rPr sz="2200" b="1" spc="-5" dirty="0">
                <a:solidFill>
                  <a:srgbClr val="FF0000"/>
                </a:solidFill>
                <a:latin typeface="Verdana"/>
                <a:cs typeface="Verdana"/>
              </a:rPr>
              <a:t> </a:t>
            </a:r>
            <a:r>
              <a:rPr sz="2200" b="1" spc="-10" dirty="0">
                <a:solidFill>
                  <a:srgbClr val="FF0000"/>
                </a:solidFill>
                <a:latin typeface="Verdana"/>
                <a:cs typeface="Verdana"/>
              </a:rPr>
              <a:t>t</a:t>
            </a:r>
            <a:r>
              <a:rPr sz="2200" b="1" spc="-30" dirty="0">
                <a:solidFill>
                  <a:srgbClr val="FF0000"/>
                </a:solidFill>
                <a:latin typeface="Verdana"/>
                <a:cs typeface="Verdana"/>
              </a:rPr>
              <a:t>h</a:t>
            </a:r>
            <a:r>
              <a:rPr sz="2200" b="1" spc="-15" dirty="0">
                <a:solidFill>
                  <a:srgbClr val="FF0000"/>
                </a:solidFill>
                <a:latin typeface="Verdana"/>
                <a:cs typeface="Verdana"/>
              </a:rPr>
              <a:t>e</a:t>
            </a:r>
            <a:r>
              <a:rPr sz="2200" b="1" spc="5" dirty="0">
                <a:solidFill>
                  <a:srgbClr val="FF0000"/>
                </a:solidFill>
                <a:latin typeface="Verdana"/>
                <a:cs typeface="Verdana"/>
              </a:rPr>
              <a:t> </a:t>
            </a:r>
            <a:r>
              <a:rPr sz="2200" b="1" spc="-20" dirty="0">
                <a:solidFill>
                  <a:srgbClr val="FF0000"/>
                </a:solidFill>
                <a:latin typeface="Verdana"/>
                <a:cs typeface="Verdana"/>
              </a:rPr>
              <a:t>us</a:t>
            </a:r>
            <a:r>
              <a:rPr sz="2200" b="1" spc="-10" dirty="0">
                <a:solidFill>
                  <a:srgbClr val="FF0000"/>
                </a:solidFill>
                <a:latin typeface="Verdana"/>
                <a:cs typeface="Verdana"/>
              </a:rPr>
              <a:t>e</a:t>
            </a:r>
            <a:r>
              <a:rPr sz="2200" b="1" spc="-15" dirty="0">
                <a:solidFill>
                  <a:srgbClr val="FF0000"/>
                </a:solidFill>
                <a:latin typeface="Verdana"/>
                <a:cs typeface="Verdana"/>
              </a:rPr>
              <a:t>r</a:t>
            </a:r>
            <a:endParaRPr sz="2200">
              <a:latin typeface="Verdana"/>
              <a:cs typeface="Verdana"/>
            </a:endParaRPr>
          </a:p>
        </p:txBody>
      </p:sp>
    </p:spTree>
    <p:extLst>
      <p:ext uri="{BB962C8B-B14F-4D97-AF65-F5344CB8AC3E}">
        <p14:creationId xmlns:p14="http://schemas.microsoft.com/office/powerpoint/2010/main" val="91737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pc="-25" dirty="0"/>
              <a:t>故</a:t>
            </a:r>
            <a:r>
              <a:rPr spc="-30" dirty="0"/>
              <a:t>事一则</a:t>
            </a:r>
          </a:p>
        </p:txBody>
      </p:sp>
      <p:sp>
        <p:nvSpPr>
          <p:cNvPr id="3" name="object 3"/>
          <p:cNvSpPr txBox="1"/>
          <p:nvPr/>
        </p:nvSpPr>
        <p:spPr>
          <a:xfrm>
            <a:off x="368604" y="1119199"/>
            <a:ext cx="8028305" cy="4080604"/>
          </a:xfrm>
          <a:prstGeom prst="rect">
            <a:avLst/>
          </a:prstGeom>
        </p:spPr>
        <p:txBody>
          <a:bodyPr vert="horz" wrap="square" lIns="0" tIns="0" rIns="0" bIns="0" rtlCol="0">
            <a:spAutoFit/>
          </a:bodyPr>
          <a:lstStyle/>
          <a:p>
            <a:pPr marL="469900" marR="2518410" indent="-457834">
              <a:lnSpc>
                <a:spcPct val="150100"/>
              </a:lnSpc>
            </a:pPr>
            <a:r>
              <a:rPr sz="2200" spc="-15" dirty="0">
                <a:latin typeface="FangSong"/>
                <a:cs typeface="FangSong"/>
              </a:rPr>
              <a:t>聚</a:t>
            </a:r>
            <a:r>
              <a:rPr sz="2200" spc="-25" dirty="0">
                <a:latin typeface="FangSong"/>
                <a:cs typeface="FangSong"/>
              </a:rPr>
              <a:t>类的</a:t>
            </a:r>
            <a:r>
              <a:rPr sz="2200" spc="-10" dirty="0">
                <a:latin typeface="FangSong"/>
                <a:cs typeface="FangSong"/>
              </a:rPr>
              <a:t>故</a:t>
            </a:r>
            <a:r>
              <a:rPr sz="2200" spc="-30" dirty="0">
                <a:latin typeface="FangSong"/>
                <a:cs typeface="FangSong"/>
              </a:rPr>
              <a:t>事</a:t>
            </a:r>
            <a:r>
              <a:rPr sz="2200" spc="-25" dirty="0">
                <a:latin typeface="FangSong"/>
                <a:cs typeface="FangSong"/>
              </a:rPr>
              <a:t>：</a:t>
            </a:r>
            <a:r>
              <a:rPr sz="2200" spc="-15" dirty="0">
                <a:latin typeface="FangSong"/>
                <a:cs typeface="FangSong"/>
              </a:rPr>
              <a:t> 老</a:t>
            </a:r>
            <a:r>
              <a:rPr sz="2200" spc="-25" dirty="0">
                <a:latin typeface="FangSong"/>
                <a:cs typeface="FangSong"/>
              </a:rPr>
              <a:t>师拿</a:t>
            </a:r>
            <a:r>
              <a:rPr sz="2200" spc="-20" dirty="0">
                <a:latin typeface="FangSong"/>
                <a:cs typeface="FangSong"/>
              </a:rPr>
              <a:t>来</a:t>
            </a:r>
            <a:r>
              <a:rPr sz="2200" spc="-25" dirty="0">
                <a:latin typeface="FangSong"/>
                <a:cs typeface="FangSong"/>
              </a:rPr>
              <a:t>苹</a:t>
            </a:r>
            <a:r>
              <a:rPr sz="2200" spc="-20" dirty="0">
                <a:latin typeface="FangSong"/>
                <a:cs typeface="FangSong"/>
              </a:rPr>
              <a:t>果</a:t>
            </a:r>
            <a:r>
              <a:rPr sz="2200" spc="-25" dirty="0">
                <a:latin typeface="FangSong"/>
                <a:cs typeface="FangSong"/>
              </a:rPr>
              <a:t>和梨</a:t>
            </a:r>
            <a:r>
              <a:rPr sz="2200" spc="-20" dirty="0">
                <a:latin typeface="FangSong"/>
                <a:cs typeface="FangSong"/>
              </a:rPr>
              <a:t>，</a:t>
            </a:r>
            <a:r>
              <a:rPr sz="2200" spc="-25" dirty="0">
                <a:latin typeface="FangSong"/>
                <a:cs typeface="FangSong"/>
              </a:rPr>
              <a:t>让</a:t>
            </a:r>
            <a:r>
              <a:rPr sz="2200" spc="-20" dirty="0">
                <a:latin typeface="FangSong"/>
                <a:cs typeface="FangSong"/>
              </a:rPr>
              <a:t>小</a:t>
            </a:r>
            <a:r>
              <a:rPr sz="2200" spc="-25" dirty="0">
                <a:latin typeface="FangSong"/>
                <a:cs typeface="FangSong"/>
              </a:rPr>
              <a:t>朋友</a:t>
            </a:r>
            <a:r>
              <a:rPr sz="2200" spc="-20" dirty="0">
                <a:latin typeface="FangSong"/>
                <a:cs typeface="FangSong"/>
              </a:rPr>
              <a:t>分</a:t>
            </a:r>
            <a:r>
              <a:rPr sz="2200" spc="-25" dirty="0">
                <a:latin typeface="FangSong"/>
                <a:cs typeface="FangSong"/>
              </a:rPr>
              <a:t>成</a:t>
            </a:r>
            <a:r>
              <a:rPr sz="2200" spc="-20" dirty="0">
                <a:latin typeface="FangSong"/>
                <a:cs typeface="FangSong"/>
              </a:rPr>
              <a:t>两</a:t>
            </a:r>
            <a:r>
              <a:rPr sz="2200" spc="-5" dirty="0">
                <a:latin typeface="FangSong"/>
                <a:cs typeface="FangSong"/>
              </a:rPr>
              <a:t>份</a:t>
            </a:r>
            <a:r>
              <a:rPr sz="2200" spc="-25" dirty="0">
                <a:latin typeface="FangSong"/>
                <a:cs typeface="FangSong"/>
              </a:rPr>
              <a:t>。</a:t>
            </a:r>
            <a:endParaRPr sz="2200" dirty="0">
              <a:latin typeface="FangSong"/>
              <a:cs typeface="FangSong"/>
            </a:endParaRPr>
          </a:p>
          <a:p>
            <a:pPr marL="12700" marR="6985" indent="457200">
              <a:lnSpc>
                <a:spcPts val="3960"/>
              </a:lnSpc>
              <a:spcBef>
                <a:spcPts val="350"/>
              </a:spcBef>
            </a:pPr>
            <a:r>
              <a:rPr sz="2200" spc="-15" dirty="0">
                <a:latin typeface="FangSong"/>
                <a:cs typeface="FangSong"/>
              </a:rPr>
              <a:t>小</a:t>
            </a:r>
            <a:r>
              <a:rPr sz="2200" spc="-25" dirty="0">
                <a:latin typeface="FangSong"/>
                <a:cs typeface="FangSong"/>
              </a:rPr>
              <a:t>明把</a:t>
            </a:r>
            <a:r>
              <a:rPr sz="2200" spc="-20" dirty="0">
                <a:latin typeface="FangSong"/>
                <a:cs typeface="FangSong"/>
              </a:rPr>
              <a:t>大</a:t>
            </a:r>
            <a:r>
              <a:rPr sz="2200" spc="-25" dirty="0">
                <a:latin typeface="FangSong"/>
                <a:cs typeface="FangSong"/>
              </a:rPr>
              <a:t>苹</a:t>
            </a:r>
            <a:r>
              <a:rPr sz="2200" spc="-20" dirty="0">
                <a:latin typeface="FangSong"/>
                <a:cs typeface="FangSong"/>
              </a:rPr>
              <a:t>果</a:t>
            </a:r>
            <a:r>
              <a:rPr sz="2200" spc="-25" dirty="0">
                <a:latin typeface="FangSong"/>
                <a:cs typeface="FangSong"/>
              </a:rPr>
              <a:t>大梨</a:t>
            </a:r>
            <a:r>
              <a:rPr sz="2200" spc="-20" dirty="0">
                <a:latin typeface="FangSong"/>
                <a:cs typeface="FangSong"/>
              </a:rPr>
              <a:t>放</a:t>
            </a:r>
            <a:r>
              <a:rPr sz="2200" spc="-25" dirty="0">
                <a:latin typeface="FangSong"/>
                <a:cs typeface="FangSong"/>
              </a:rPr>
              <a:t>一</a:t>
            </a:r>
            <a:r>
              <a:rPr sz="2200" spc="-20" dirty="0">
                <a:latin typeface="FangSong"/>
                <a:cs typeface="FangSong"/>
              </a:rPr>
              <a:t>起</a:t>
            </a:r>
            <a:r>
              <a:rPr sz="2200" spc="-25" dirty="0">
                <a:latin typeface="FangSong"/>
                <a:cs typeface="FangSong"/>
              </a:rPr>
              <a:t>，小</a:t>
            </a:r>
            <a:r>
              <a:rPr sz="2200" spc="-20" dirty="0">
                <a:latin typeface="FangSong"/>
                <a:cs typeface="FangSong"/>
              </a:rPr>
              <a:t>个</a:t>
            </a:r>
            <a:r>
              <a:rPr sz="2200" spc="-25" dirty="0">
                <a:latin typeface="FangSong"/>
                <a:cs typeface="FangSong"/>
              </a:rPr>
              <a:t>头</a:t>
            </a:r>
            <a:r>
              <a:rPr sz="2200" spc="-20" dirty="0">
                <a:latin typeface="FangSong"/>
                <a:cs typeface="FangSong"/>
              </a:rPr>
              <a:t>的</a:t>
            </a:r>
            <a:r>
              <a:rPr sz="2200" spc="-25" dirty="0">
                <a:latin typeface="FangSong"/>
                <a:cs typeface="FangSong"/>
              </a:rPr>
              <a:t>放一</a:t>
            </a:r>
            <a:r>
              <a:rPr sz="2200" spc="-20" dirty="0">
                <a:latin typeface="FangSong"/>
                <a:cs typeface="FangSong"/>
              </a:rPr>
              <a:t>起</a:t>
            </a:r>
            <a:r>
              <a:rPr sz="2200" spc="-25" dirty="0">
                <a:latin typeface="FangSong"/>
                <a:cs typeface="FangSong"/>
              </a:rPr>
              <a:t>，</a:t>
            </a:r>
            <a:r>
              <a:rPr sz="2200" spc="-20" dirty="0">
                <a:latin typeface="FangSong"/>
                <a:cs typeface="FangSong"/>
              </a:rPr>
              <a:t>老</a:t>
            </a:r>
            <a:r>
              <a:rPr sz="2200" spc="-25" dirty="0">
                <a:latin typeface="FangSong"/>
                <a:cs typeface="FangSong"/>
              </a:rPr>
              <a:t>师点</a:t>
            </a:r>
            <a:r>
              <a:rPr sz="2200" spc="-20" dirty="0">
                <a:latin typeface="FangSong"/>
                <a:cs typeface="FangSong"/>
              </a:rPr>
              <a:t>头</a:t>
            </a:r>
            <a:r>
              <a:rPr sz="2200" spc="-25" dirty="0">
                <a:latin typeface="FangSong"/>
                <a:cs typeface="FangSong"/>
              </a:rPr>
              <a:t>，</a:t>
            </a:r>
            <a:r>
              <a:rPr sz="2200" spc="-20" dirty="0">
                <a:latin typeface="FangSong"/>
                <a:cs typeface="FangSong"/>
              </a:rPr>
              <a:t>恩</a:t>
            </a:r>
            <a:r>
              <a:rPr sz="2200" spc="-25" dirty="0">
                <a:latin typeface="FangSong"/>
                <a:cs typeface="FangSong"/>
              </a:rPr>
              <a:t>，</a:t>
            </a:r>
            <a:r>
              <a:rPr sz="2200" spc="-15" dirty="0">
                <a:latin typeface="FangSong"/>
                <a:cs typeface="FangSong"/>
              </a:rPr>
              <a:t> </a:t>
            </a:r>
            <a:r>
              <a:rPr sz="2200" spc="-15" dirty="0">
                <a:solidFill>
                  <a:srgbClr val="FF0000"/>
                </a:solidFill>
                <a:latin typeface="FangSong"/>
                <a:cs typeface="FangSong"/>
              </a:rPr>
              <a:t>体</a:t>
            </a:r>
            <a:r>
              <a:rPr sz="2200" spc="-25" dirty="0">
                <a:solidFill>
                  <a:srgbClr val="FF0000"/>
                </a:solidFill>
                <a:latin typeface="FangSong"/>
                <a:cs typeface="FangSong"/>
              </a:rPr>
              <a:t>量感</a:t>
            </a:r>
            <a:r>
              <a:rPr sz="2200" spc="-25" dirty="0">
                <a:latin typeface="FangSong"/>
                <a:cs typeface="FangSong"/>
              </a:rPr>
              <a:t>。</a:t>
            </a:r>
            <a:endParaRPr sz="2200" dirty="0">
              <a:latin typeface="FangSong"/>
              <a:cs typeface="FangSong"/>
            </a:endParaRPr>
          </a:p>
          <a:p>
            <a:pPr marL="469900">
              <a:lnSpc>
                <a:spcPct val="100000"/>
              </a:lnSpc>
              <a:spcBef>
                <a:spcPts val="965"/>
              </a:spcBef>
            </a:pPr>
            <a:r>
              <a:rPr sz="2200" spc="-15" dirty="0">
                <a:latin typeface="FangSong"/>
                <a:cs typeface="FangSong"/>
              </a:rPr>
              <a:t>小</a:t>
            </a:r>
            <a:r>
              <a:rPr sz="2200" spc="-25" dirty="0">
                <a:latin typeface="FangSong"/>
                <a:cs typeface="FangSong"/>
              </a:rPr>
              <a:t>芳把</a:t>
            </a:r>
            <a:r>
              <a:rPr sz="2200" spc="-20" dirty="0">
                <a:latin typeface="FangSong"/>
                <a:cs typeface="FangSong"/>
              </a:rPr>
              <a:t>红</a:t>
            </a:r>
            <a:r>
              <a:rPr sz="2200" spc="-25" dirty="0">
                <a:latin typeface="FangSong"/>
                <a:cs typeface="FangSong"/>
              </a:rPr>
              <a:t>苹</a:t>
            </a:r>
            <a:r>
              <a:rPr sz="2200" spc="-20" dirty="0">
                <a:latin typeface="FangSong"/>
                <a:cs typeface="FangSong"/>
              </a:rPr>
              <a:t>果</a:t>
            </a:r>
            <a:r>
              <a:rPr sz="2200" spc="-25" dirty="0">
                <a:latin typeface="FangSong"/>
                <a:cs typeface="FangSong"/>
              </a:rPr>
              <a:t>挑出</a:t>
            </a:r>
            <a:r>
              <a:rPr sz="2200" spc="-20" dirty="0">
                <a:latin typeface="FangSong"/>
                <a:cs typeface="FangSong"/>
              </a:rPr>
              <a:t>来</a:t>
            </a:r>
            <a:r>
              <a:rPr sz="2200" spc="-25" dirty="0">
                <a:latin typeface="FangSong"/>
                <a:cs typeface="FangSong"/>
              </a:rPr>
              <a:t>，</a:t>
            </a:r>
            <a:r>
              <a:rPr sz="2200" spc="-20" dirty="0">
                <a:latin typeface="FangSong"/>
                <a:cs typeface="FangSong"/>
              </a:rPr>
              <a:t>剩</a:t>
            </a:r>
            <a:r>
              <a:rPr sz="2200" spc="-25" dirty="0">
                <a:latin typeface="FangSong"/>
                <a:cs typeface="FangSong"/>
              </a:rPr>
              <a:t>下的</a:t>
            </a:r>
            <a:r>
              <a:rPr sz="2200" spc="-20" dirty="0">
                <a:latin typeface="FangSong"/>
                <a:cs typeface="FangSong"/>
              </a:rPr>
              <a:t>放</a:t>
            </a:r>
            <a:r>
              <a:rPr sz="2200" spc="-25" dirty="0">
                <a:latin typeface="FangSong"/>
                <a:cs typeface="FangSong"/>
              </a:rPr>
              <a:t>一</a:t>
            </a:r>
            <a:r>
              <a:rPr sz="2200" spc="-20" dirty="0">
                <a:latin typeface="FangSong"/>
                <a:cs typeface="FangSong"/>
              </a:rPr>
              <a:t>起</a:t>
            </a:r>
            <a:r>
              <a:rPr sz="2200" spc="-25" dirty="0">
                <a:latin typeface="FangSong"/>
                <a:cs typeface="FangSong"/>
              </a:rPr>
              <a:t>，老</a:t>
            </a:r>
            <a:r>
              <a:rPr sz="2200" spc="-20" dirty="0">
                <a:latin typeface="FangSong"/>
                <a:cs typeface="FangSong"/>
              </a:rPr>
              <a:t>师</a:t>
            </a:r>
            <a:r>
              <a:rPr sz="2200" spc="-25" dirty="0">
                <a:latin typeface="FangSong"/>
                <a:cs typeface="FangSong"/>
              </a:rPr>
              <a:t>点</a:t>
            </a:r>
            <a:r>
              <a:rPr sz="2200" spc="-20" dirty="0">
                <a:latin typeface="FangSong"/>
                <a:cs typeface="FangSong"/>
              </a:rPr>
              <a:t>头</a:t>
            </a:r>
            <a:r>
              <a:rPr sz="2200" spc="-25" dirty="0">
                <a:latin typeface="FangSong"/>
                <a:cs typeface="FangSong"/>
              </a:rPr>
              <a:t>，</a:t>
            </a:r>
            <a:r>
              <a:rPr sz="2200" spc="-25" dirty="0">
                <a:solidFill>
                  <a:srgbClr val="FF0000"/>
                </a:solidFill>
                <a:latin typeface="FangSong"/>
                <a:cs typeface="FangSong"/>
              </a:rPr>
              <a:t>颜</a:t>
            </a:r>
            <a:r>
              <a:rPr sz="2200" spc="-20" dirty="0">
                <a:solidFill>
                  <a:srgbClr val="FF0000"/>
                </a:solidFill>
                <a:latin typeface="FangSong"/>
                <a:cs typeface="FangSong"/>
              </a:rPr>
              <a:t>色</a:t>
            </a:r>
            <a:r>
              <a:rPr sz="2200" spc="10" dirty="0">
                <a:solidFill>
                  <a:srgbClr val="FF0000"/>
                </a:solidFill>
                <a:latin typeface="FangSong"/>
                <a:cs typeface="FangSong"/>
              </a:rPr>
              <a:t>感</a:t>
            </a:r>
            <a:r>
              <a:rPr sz="2200" spc="-25" dirty="0">
                <a:latin typeface="FangSong"/>
                <a:cs typeface="FangSong"/>
              </a:rPr>
              <a:t>。</a:t>
            </a:r>
            <a:endParaRPr sz="2200" dirty="0">
              <a:latin typeface="FangSong"/>
              <a:cs typeface="FangSong"/>
            </a:endParaRPr>
          </a:p>
          <a:p>
            <a:pPr marL="469900">
              <a:lnSpc>
                <a:spcPct val="100000"/>
              </a:lnSpc>
              <a:spcBef>
                <a:spcPts val="1320"/>
              </a:spcBef>
            </a:pPr>
            <a:r>
              <a:rPr sz="2200" spc="-20" dirty="0">
                <a:latin typeface="FangSong"/>
                <a:cs typeface="FangSong"/>
              </a:rPr>
              <a:t>小</a:t>
            </a:r>
            <a:r>
              <a:rPr sz="2200" spc="-30" dirty="0">
                <a:latin typeface="FangSong"/>
                <a:cs typeface="FangSong"/>
              </a:rPr>
              <a:t>武</a:t>
            </a:r>
            <a:r>
              <a:rPr sz="2200" spc="-25" dirty="0">
                <a:latin typeface="FangSong"/>
                <a:cs typeface="FangSong"/>
              </a:rPr>
              <a:t>的结果？不明白。</a:t>
            </a:r>
            <a:r>
              <a:rPr sz="2200" spc="-20" dirty="0">
                <a:latin typeface="FangSong"/>
                <a:cs typeface="FangSong"/>
              </a:rPr>
              <a:t>小</a:t>
            </a:r>
            <a:r>
              <a:rPr sz="2200" spc="-25" dirty="0">
                <a:latin typeface="FangSong"/>
                <a:cs typeface="FangSong"/>
              </a:rPr>
              <a:t>武掏出眼</a:t>
            </a:r>
            <a:r>
              <a:rPr sz="2200" spc="-20" dirty="0">
                <a:latin typeface="FangSong"/>
                <a:cs typeface="FangSong"/>
              </a:rPr>
              <a:t>镜</a:t>
            </a:r>
            <a:r>
              <a:rPr sz="2200" spc="-25" dirty="0">
                <a:latin typeface="FangSong"/>
                <a:cs typeface="FangSong"/>
              </a:rPr>
              <a:t>：最新款</a:t>
            </a:r>
            <a:r>
              <a:rPr sz="2200" spc="-20" dirty="0">
                <a:latin typeface="FangSong"/>
                <a:cs typeface="FangSong"/>
              </a:rPr>
              <a:t>，</a:t>
            </a:r>
            <a:r>
              <a:rPr sz="2200" spc="-25" dirty="0">
                <a:latin typeface="FangSong"/>
                <a:cs typeface="FangSong"/>
              </a:rPr>
              <a:t>能看到水</a:t>
            </a:r>
            <a:r>
              <a:rPr sz="2200" spc="-20" dirty="0">
                <a:latin typeface="FangSong"/>
                <a:cs typeface="FangSong"/>
              </a:rPr>
              <a:t>果</a:t>
            </a:r>
            <a:r>
              <a:rPr sz="2200" spc="-25" dirty="0">
                <a:latin typeface="FangSong"/>
                <a:cs typeface="FangSong"/>
              </a:rPr>
              <a:t>里</a:t>
            </a:r>
            <a:endParaRPr sz="2200" dirty="0">
              <a:latin typeface="FangSong"/>
              <a:cs typeface="FangSong"/>
            </a:endParaRPr>
          </a:p>
          <a:p>
            <a:pPr marL="469900" marR="3254375" indent="-457834">
              <a:lnSpc>
                <a:spcPct val="150000"/>
              </a:lnSpc>
            </a:pPr>
            <a:r>
              <a:rPr sz="2200" spc="-15" dirty="0">
                <a:latin typeface="FangSong"/>
                <a:cs typeface="FangSong"/>
              </a:rPr>
              <a:t>有</a:t>
            </a:r>
            <a:r>
              <a:rPr sz="2200" spc="-25" dirty="0">
                <a:latin typeface="FangSong"/>
                <a:cs typeface="FangSong"/>
              </a:rPr>
              <a:t>几个</a:t>
            </a:r>
            <a:r>
              <a:rPr sz="2200" spc="-10" dirty="0">
                <a:latin typeface="FangSong"/>
                <a:cs typeface="FangSong"/>
              </a:rPr>
              <a:t>籽</a:t>
            </a:r>
            <a:r>
              <a:rPr sz="2200" spc="-25" dirty="0">
                <a:latin typeface="FangSong"/>
                <a:cs typeface="FangSong"/>
              </a:rPr>
              <a:t>，</a:t>
            </a:r>
            <a:r>
              <a:rPr sz="2200" spc="-10" dirty="0">
                <a:latin typeface="FangSong"/>
                <a:cs typeface="FangSong"/>
              </a:rPr>
              <a:t>左</a:t>
            </a:r>
            <a:r>
              <a:rPr sz="2200" spc="-25" dirty="0">
                <a:latin typeface="FangSong"/>
                <a:cs typeface="FangSong"/>
              </a:rPr>
              <a:t>边这</a:t>
            </a:r>
            <a:r>
              <a:rPr sz="2200" spc="-10" dirty="0">
                <a:latin typeface="FangSong"/>
                <a:cs typeface="FangSong"/>
              </a:rPr>
              <a:t>堆</a:t>
            </a:r>
            <a:r>
              <a:rPr sz="2200" spc="-25" dirty="0">
                <a:latin typeface="FangSong"/>
                <a:cs typeface="FangSong"/>
              </a:rPr>
              <a:t>单</a:t>
            </a:r>
            <a:r>
              <a:rPr sz="2200" spc="-10" dirty="0">
                <a:latin typeface="FangSong"/>
                <a:cs typeface="FangSong"/>
              </a:rPr>
              <a:t>数</a:t>
            </a:r>
            <a:r>
              <a:rPr sz="2200" spc="-25" dirty="0">
                <a:latin typeface="FangSong"/>
                <a:cs typeface="FangSong"/>
              </a:rPr>
              <a:t>，右</a:t>
            </a:r>
            <a:r>
              <a:rPr sz="2200" spc="-10" dirty="0">
                <a:latin typeface="FangSong"/>
                <a:cs typeface="FangSong"/>
              </a:rPr>
              <a:t>边</a:t>
            </a:r>
            <a:r>
              <a:rPr sz="2200" spc="-25" dirty="0">
                <a:latin typeface="FangSong"/>
                <a:cs typeface="FangSong"/>
              </a:rPr>
              <a:t>双</a:t>
            </a:r>
            <a:r>
              <a:rPr sz="2200" spc="-30" dirty="0">
                <a:latin typeface="FangSong"/>
                <a:cs typeface="FangSong"/>
              </a:rPr>
              <a:t>数</a:t>
            </a:r>
            <a:r>
              <a:rPr sz="2200" spc="-25" dirty="0">
                <a:latin typeface="FangSong"/>
                <a:cs typeface="FangSong"/>
              </a:rPr>
              <a:t>。</a:t>
            </a:r>
            <a:r>
              <a:rPr sz="2200" spc="-15" dirty="0">
                <a:latin typeface="FangSong"/>
                <a:cs typeface="FangSong"/>
              </a:rPr>
              <a:t> 老</a:t>
            </a:r>
            <a:r>
              <a:rPr sz="2200" spc="-25" dirty="0">
                <a:latin typeface="FangSong"/>
                <a:cs typeface="FangSong"/>
              </a:rPr>
              <a:t>师很</a:t>
            </a:r>
            <a:r>
              <a:rPr sz="2200" spc="-20" dirty="0">
                <a:latin typeface="FangSong"/>
                <a:cs typeface="FangSong"/>
              </a:rPr>
              <a:t>高</a:t>
            </a:r>
            <a:r>
              <a:rPr sz="2200" spc="-25" dirty="0">
                <a:latin typeface="FangSong"/>
                <a:cs typeface="FangSong"/>
              </a:rPr>
              <a:t>兴</a:t>
            </a:r>
            <a:r>
              <a:rPr sz="2200" spc="-20" dirty="0">
                <a:latin typeface="FangSong"/>
                <a:cs typeface="FangSong"/>
              </a:rPr>
              <a:t>：</a:t>
            </a:r>
            <a:r>
              <a:rPr sz="2200" spc="-25" dirty="0">
                <a:latin typeface="FangSong"/>
                <a:cs typeface="FangSong"/>
              </a:rPr>
              <a:t>新的</a:t>
            </a:r>
            <a:r>
              <a:rPr sz="2200" spc="-20" dirty="0">
                <a:latin typeface="FangSong"/>
                <a:cs typeface="FangSong"/>
              </a:rPr>
              <a:t>聚</a:t>
            </a:r>
            <a:r>
              <a:rPr sz="2200" spc="-25" dirty="0">
                <a:latin typeface="FangSong"/>
                <a:cs typeface="FangSong"/>
              </a:rPr>
              <a:t>类</a:t>
            </a:r>
            <a:r>
              <a:rPr sz="2200" spc="-20" dirty="0">
                <a:latin typeface="FangSong"/>
                <a:cs typeface="FangSong"/>
              </a:rPr>
              <a:t>算</a:t>
            </a:r>
            <a:r>
              <a:rPr sz="2200" spc="-25" dirty="0">
                <a:latin typeface="FangSong"/>
                <a:cs typeface="FangSong"/>
              </a:rPr>
              <a:t>法诞</a:t>
            </a:r>
            <a:r>
              <a:rPr sz="2200" spc="-20" dirty="0">
                <a:latin typeface="FangSong"/>
                <a:cs typeface="FangSong"/>
              </a:rPr>
              <a:t>生</a:t>
            </a:r>
            <a:r>
              <a:rPr sz="2200" spc="-25" dirty="0">
                <a:latin typeface="FangSong"/>
                <a:cs typeface="FangSong"/>
              </a:rPr>
              <a:t>了</a:t>
            </a:r>
            <a:endParaRPr sz="2200" dirty="0">
              <a:latin typeface="FangSong"/>
              <a:cs typeface="FangSong"/>
            </a:endParaRPr>
          </a:p>
        </p:txBody>
      </p:sp>
      <p:sp>
        <p:nvSpPr>
          <p:cNvPr id="4" name="object 4"/>
          <p:cNvSpPr txBox="1"/>
          <p:nvPr/>
        </p:nvSpPr>
        <p:spPr>
          <a:xfrm>
            <a:off x="260350" y="5329624"/>
            <a:ext cx="8648700" cy="830580"/>
          </a:xfrm>
          <a:prstGeom prst="rect">
            <a:avLst/>
          </a:prstGeom>
          <a:solidFill>
            <a:srgbClr val="FFFF99"/>
          </a:solidFill>
        </p:spPr>
        <p:txBody>
          <a:bodyPr vert="horz" wrap="square" lIns="0" tIns="0" rIns="0" bIns="0" rtlCol="0">
            <a:spAutoFit/>
          </a:bodyPr>
          <a:lstStyle/>
          <a:p>
            <a:pPr algn="ctr">
              <a:lnSpc>
                <a:spcPct val="100000"/>
              </a:lnSpc>
            </a:pPr>
            <a:r>
              <a:rPr sz="2400" b="1" spc="95" dirty="0">
                <a:solidFill>
                  <a:srgbClr val="0000FF"/>
                </a:solidFill>
                <a:latin typeface="Hannotate SC"/>
                <a:cs typeface="Hannotate SC"/>
              </a:rPr>
              <a:t>聚类也许是机器学习中“新算法”出现最多、最快的领域</a:t>
            </a:r>
            <a:endParaRPr sz="2400">
              <a:latin typeface="Hannotate SC"/>
              <a:cs typeface="Hannotate SC"/>
            </a:endParaRPr>
          </a:p>
          <a:p>
            <a:pPr marL="7620" algn="ctr">
              <a:lnSpc>
                <a:spcPct val="100000"/>
              </a:lnSpc>
            </a:pPr>
            <a:r>
              <a:rPr sz="2400" b="1" spc="100" dirty="0">
                <a:solidFill>
                  <a:srgbClr val="0000FF"/>
                </a:solidFill>
                <a:latin typeface="Hannotate SC"/>
                <a:cs typeface="Hannotate SC"/>
              </a:rPr>
              <a:t>总能找到一个新的“标准”，使以往算法对它无能为力</a:t>
            </a:r>
            <a:endParaRPr sz="2400">
              <a:latin typeface="Hannotate SC"/>
              <a:cs typeface="Hannotate SC"/>
            </a:endParaRPr>
          </a:p>
        </p:txBody>
      </p:sp>
    </p:spTree>
    <p:extLst>
      <p:ext uri="{BB962C8B-B14F-4D97-AF65-F5344CB8AC3E}">
        <p14:creationId xmlns:p14="http://schemas.microsoft.com/office/powerpoint/2010/main" val="1017048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pc="-25" dirty="0"/>
              <a:t>常</a:t>
            </a:r>
            <a:r>
              <a:rPr spc="-30" dirty="0"/>
              <a:t>见聚类</a:t>
            </a:r>
            <a:r>
              <a:rPr spc="-25" dirty="0"/>
              <a:t>方</a:t>
            </a:r>
            <a:r>
              <a:rPr spc="-30" dirty="0"/>
              <a:t>法</a:t>
            </a:r>
          </a:p>
        </p:txBody>
      </p:sp>
      <p:sp>
        <p:nvSpPr>
          <p:cNvPr id="3" name="object 3"/>
          <p:cNvSpPr txBox="1"/>
          <p:nvPr/>
        </p:nvSpPr>
        <p:spPr>
          <a:xfrm>
            <a:off x="475894" y="1054556"/>
            <a:ext cx="8144509" cy="5287601"/>
          </a:xfrm>
          <a:prstGeom prst="rect">
            <a:avLst/>
          </a:prstGeom>
        </p:spPr>
        <p:txBody>
          <a:bodyPr vert="horz" wrap="square" lIns="0" tIns="0" rIns="0" bIns="0" rtlCol="0">
            <a:spAutoFit/>
          </a:bodyPr>
          <a:lstStyle/>
          <a:p>
            <a:pPr marL="12700"/>
            <a:r>
              <a:rPr sz="2200" spc="-20" dirty="0">
                <a:solidFill>
                  <a:prstClr val="black"/>
                </a:solidFill>
                <a:latin typeface="Wingdings"/>
                <a:cs typeface="Wingdings"/>
              </a:rPr>
              <a:t></a:t>
            </a:r>
            <a:r>
              <a:rPr sz="2200" spc="-1125" dirty="0">
                <a:solidFill>
                  <a:prstClr val="black"/>
                </a:solidFill>
                <a:latin typeface="Wingdings"/>
                <a:cs typeface="Wingdings"/>
              </a:rPr>
              <a:t> </a:t>
            </a:r>
            <a:r>
              <a:rPr sz="2200" spc="-15" dirty="0">
                <a:solidFill>
                  <a:prstClr val="black"/>
                </a:solidFill>
                <a:latin typeface="FangSong"/>
                <a:cs typeface="FangSong"/>
              </a:rPr>
              <a:t>原型聚类</a:t>
            </a:r>
            <a:endParaRPr sz="2200" dirty="0">
              <a:solidFill>
                <a:prstClr val="black"/>
              </a:solidFill>
              <a:latin typeface="FangSong"/>
              <a:cs typeface="FangSong"/>
            </a:endParaRPr>
          </a:p>
          <a:p>
            <a:pPr marL="812800" indent="-342900">
              <a:spcBef>
                <a:spcPts val="265"/>
              </a:spcBef>
              <a:buFont typeface="Arial"/>
              <a:buChar char="•"/>
              <a:tabLst>
                <a:tab pos="813435" algn="l"/>
              </a:tabLst>
            </a:pPr>
            <a:r>
              <a:rPr spc="-5" dirty="0">
                <a:solidFill>
                  <a:prstClr val="black"/>
                </a:solidFill>
                <a:latin typeface="FangSong"/>
                <a:cs typeface="FangSong"/>
              </a:rPr>
              <a:t>亦称“基于原型的聚类”</a:t>
            </a:r>
            <a:r>
              <a:rPr sz="1600" spc="-20" dirty="0">
                <a:solidFill>
                  <a:prstClr val="black"/>
                </a:solidFill>
                <a:latin typeface="Verdana"/>
                <a:cs typeface="Verdana"/>
              </a:rPr>
              <a:t>(</a:t>
            </a:r>
            <a:r>
              <a:rPr sz="1600" spc="-10" dirty="0">
                <a:solidFill>
                  <a:prstClr val="black"/>
                </a:solidFill>
                <a:latin typeface="Verdana"/>
                <a:cs typeface="Verdana"/>
              </a:rPr>
              <a:t>proto</a:t>
            </a:r>
            <a:r>
              <a:rPr sz="1600" spc="-30" dirty="0">
                <a:solidFill>
                  <a:prstClr val="black"/>
                </a:solidFill>
                <a:latin typeface="Verdana"/>
                <a:cs typeface="Verdana"/>
              </a:rPr>
              <a:t>t</a:t>
            </a:r>
            <a:r>
              <a:rPr sz="1600" spc="-10" dirty="0">
                <a:solidFill>
                  <a:prstClr val="black"/>
                </a:solidFill>
                <a:latin typeface="Verdana"/>
                <a:cs typeface="Verdana"/>
              </a:rPr>
              <a:t>yp</a:t>
            </a:r>
            <a:r>
              <a:rPr sz="1600" spc="-15" dirty="0">
                <a:solidFill>
                  <a:prstClr val="black"/>
                </a:solidFill>
                <a:latin typeface="Verdana"/>
                <a:cs typeface="Verdana"/>
              </a:rPr>
              <a:t>e</a:t>
            </a:r>
            <a:r>
              <a:rPr sz="1600" spc="-20" dirty="0">
                <a:solidFill>
                  <a:prstClr val="black"/>
                </a:solidFill>
                <a:latin typeface="Verdana"/>
                <a:cs typeface="Verdana"/>
              </a:rPr>
              <a:t>-</a:t>
            </a:r>
            <a:r>
              <a:rPr sz="1600" spc="-10" dirty="0">
                <a:solidFill>
                  <a:prstClr val="black"/>
                </a:solidFill>
                <a:latin typeface="Verdana"/>
                <a:cs typeface="Verdana"/>
              </a:rPr>
              <a:t>ba</a:t>
            </a:r>
            <a:r>
              <a:rPr sz="1600" spc="-15" dirty="0">
                <a:solidFill>
                  <a:prstClr val="black"/>
                </a:solidFill>
                <a:latin typeface="Verdana"/>
                <a:cs typeface="Verdana"/>
              </a:rPr>
              <a:t>s</a:t>
            </a:r>
            <a:r>
              <a:rPr sz="1600" spc="-10" dirty="0">
                <a:solidFill>
                  <a:prstClr val="black"/>
                </a:solidFill>
                <a:latin typeface="Verdana"/>
                <a:cs typeface="Verdana"/>
              </a:rPr>
              <a:t>ed</a:t>
            </a:r>
            <a:r>
              <a:rPr sz="1600" spc="50" dirty="0">
                <a:solidFill>
                  <a:prstClr val="black"/>
                </a:solidFill>
                <a:latin typeface="Verdana"/>
                <a:cs typeface="Verdana"/>
              </a:rPr>
              <a:t> </a:t>
            </a:r>
            <a:r>
              <a:rPr sz="1600" spc="-10" dirty="0">
                <a:solidFill>
                  <a:prstClr val="black"/>
                </a:solidFill>
                <a:latin typeface="Verdana"/>
                <a:cs typeface="Verdana"/>
              </a:rPr>
              <a:t>c</a:t>
            </a:r>
            <a:r>
              <a:rPr sz="1600" spc="-20" dirty="0">
                <a:solidFill>
                  <a:prstClr val="black"/>
                </a:solidFill>
                <a:latin typeface="Verdana"/>
                <a:cs typeface="Verdana"/>
              </a:rPr>
              <a:t>l</a:t>
            </a:r>
            <a:r>
              <a:rPr sz="1600" spc="-15" dirty="0">
                <a:solidFill>
                  <a:prstClr val="black"/>
                </a:solidFill>
                <a:latin typeface="Verdana"/>
                <a:cs typeface="Verdana"/>
              </a:rPr>
              <a:t>u</a:t>
            </a:r>
            <a:r>
              <a:rPr sz="1600" spc="-20" dirty="0">
                <a:solidFill>
                  <a:prstClr val="black"/>
                </a:solidFill>
                <a:latin typeface="Verdana"/>
                <a:cs typeface="Verdana"/>
              </a:rPr>
              <a:t>st</a:t>
            </a:r>
            <a:r>
              <a:rPr sz="1600" spc="-10" dirty="0">
                <a:solidFill>
                  <a:prstClr val="black"/>
                </a:solidFill>
                <a:latin typeface="Verdana"/>
                <a:cs typeface="Verdana"/>
              </a:rPr>
              <a:t>er</a:t>
            </a:r>
            <a:r>
              <a:rPr sz="1600" spc="-20" dirty="0">
                <a:solidFill>
                  <a:prstClr val="black"/>
                </a:solidFill>
                <a:latin typeface="Verdana"/>
                <a:cs typeface="Verdana"/>
              </a:rPr>
              <a:t>i</a:t>
            </a:r>
            <a:r>
              <a:rPr sz="1600" spc="-10" dirty="0">
                <a:solidFill>
                  <a:prstClr val="black"/>
                </a:solidFill>
                <a:latin typeface="Verdana"/>
                <a:cs typeface="Verdana"/>
              </a:rPr>
              <a:t>ng)</a:t>
            </a:r>
            <a:endParaRPr sz="1600" dirty="0">
              <a:solidFill>
                <a:prstClr val="black"/>
              </a:solidFill>
              <a:latin typeface="Verdana"/>
              <a:cs typeface="Verdana"/>
            </a:endParaRPr>
          </a:p>
          <a:p>
            <a:pPr marL="469265">
              <a:spcBef>
                <a:spcPts val="215"/>
              </a:spcBef>
              <a:tabLst>
                <a:tab pos="812800" algn="l"/>
              </a:tabLst>
            </a:pPr>
            <a:r>
              <a:rPr dirty="0">
                <a:solidFill>
                  <a:prstClr val="black"/>
                </a:solidFill>
                <a:latin typeface="Arial"/>
                <a:cs typeface="Arial"/>
              </a:rPr>
              <a:t>•	</a:t>
            </a:r>
            <a:r>
              <a:rPr dirty="0">
                <a:solidFill>
                  <a:prstClr val="black"/>
                </a:solidFill>
                <a:latin typeface="FangSong"/>
                <a:cs typeface="FangSong"/>
              </a:rPr>
              <a:t>假设：</a:t>
            </a:r>
            <a:r>
              <a:rPr dirty="0">
                <a:latin typeface="FangSong"/>
                <a:cs typeface="FangSong"/>
              </a:rPr>
              <a:t>聚类结构能通过</a:t>
            </a:r>
            <a:r>
              <a:rPr dirty="0">
                <a:solidFill>
                  <a:srgbClr val="0B37FF"/>
                </a:solidFill>
                <a:latin typeface="FangSong"/>
                <a:cs typeface="FangSong"/>
              </a:rPr>
              <a:t>一组原型</a:t>
            </a:r>
            <a:r>
              <a:rPr dirty="0">
                <a:latin typeface="FangSong"/>
                <a:cs typeface="FangSong"/>
              </a:rPr>
              <a:t>刻画</a:t>
            </a:r>
          </a:p>
          <a:p>
            <a:pPr marL="469265">
              <a:spcBef>
                <a:spcPts val="215"/>
              </a:spcBef>
              <a:tabLst>
                <a:tab pos="812800" algn="l"/>
              </a:tabLst>
            </a:pPr>
            <a:r>
              <a:rPr dirty="0">
                <a:solidFill>
                  <a:prstClr val="black"/>
                </a:solidFill>
                <a:latin typeface="Arial"/>
                <a:cs typeface="Arial"/>
              </a:rPr>
              <a:t>•	</a:t>
            </a:r>
            <a:r>
              <a:rPr dirty="0">
                <a:solidFill>
                  <a:prstClr val="black"/>
                </a:solidFill>
                <a:latin typeface="FangSong"/>
                <a:cs typeface="FangSong"/>
              </a:rPr>
              <a:t>过程：先对原型初始化，然后对原型进行</a:t>
            </a:r>
            <a:r>
              <a:rPr dirty="0">
                <a:solidFill>
                  <a:srgbClr val="0B37FF"/>
                </a:solidFill>
                <a:latin typeface="FangSong"/>
                <a:cs typeface="FangSong"/>
              </a:rPr>
              <a:t>迭代更新</a:t>
            </a:r>
            <a:r>
              <a:rPr dirty="0">
                <a:solidFill>
                  <a:prstClr val="black"/>
                </a:solidFill>
                <a:latin typeface="FangSong"/>
                <a:cs typeface="FangSong"/>
              </a:rPr>
              <a:t>求解</a:t>
            </a:r>
          </a:p>
          <a:p>
            <a:pPr marL="469265">
              <a:spcBef>
                <a:spcPts val="215"/>
              </a:spcBef>
              <a:tabLst>
                <a:tab pos="812800" algn="l"/>
              </a:tabLst>
            </a:pPr>
            <a:r>
              <a:rPr dirty="0">
                <a:solidFill>
                  <a:prstClr val="black"/>
                </a:solidFill>
                <a:latin typeface="Arial"/>
                <a:cs typeface="Arial"/>
              </a:rPr>
              <a:t>•	</a:t>
            </a:r>
            <a:r>
              <a:rPr dirty="0">
                <a:solidFill>
                  <a:prstClr val="black"/>
                </a:solidFill>
                <a:latin typeface="FangSong"/>
                <a:cs typeface="FangSong"/>
              </a:rPr>
              <a:t>代表：</a:t>
            </a:r>
            <a:r>
              <a:rPr spc="-15" dirty="0">
                <a:solidFill>
                  <a:srgbClr val="FF0000"/>
                </a:solidFill>
                <a:latin typeface="Verdana"/>
                <a:cs typeface="Verdana"/>
              </a:rPr>
              <a:t>k</a:t>
            </a:r>
            <a:r>
              <a:rPr spc="-15" dirty="0">
                <a:solidFill>
                  <a:srgbClr val="FF0000"/>
                </a:solidFill>
                <a:latin typeface="FangSong"/>
                <a:cs typeface="FangSong"/>
              </a:rPr>
              <a:t>均值聚类，学习向量量化</a:t>
            </a:r>
            <a:r>
              <a:rPr spc="-15" dirty="0">
                <a:solidFill>
                  <a:srgbClr val="FF0000"/>
                </a:solidFill>
                <a:latin typeface="Verdana"/>
                <a:cs typeface="Verdana"/>
              </a:rPr>
              <a:t>(</a:t>
            </a:r>
            <a:r>
              <a:rPr spc="-105" dirty="0">
                <a:solidFill>
                  <a:srgbClr val="FF0000"/>
                </a:solidFill>
                <a:latin typeface="Verdana"/>
                <a:cs typeface="Verdana"/>
              </a:rPr>
              <a:t>L</a:t>
            </a:r>
            <a:r>
              <a:rPr spc="-15" dirty="0">
                <a:solidFill>
                  <a:srgbClr val="FF0000"/>
                </a:solidFill>
                <a:latin typeface="Verdana"/>
                <a:cs typeface="Verdana"/>
              </a:rPr>
              <a:t>VQ)</a:t>
            </a:r>
            <a:r>
              <a:rPr dirty="0">
                <a:solidFill>
                  <a:srgbClr val="FF0000"/>
                </a:solidFill>
                <a:latin typeface="FangSong"/>
                <a:cs typeface="FangSong"/>
              </a:rPr>
              <a:t>，高斯混合聚类</a:t>
            </a:r>
            <a:endParaRPr dirty="0">
              <a:solidFill>
                <a:prstClr val="black"/>
              </a:solidFill>
              <a:latin typeface="FangSong"/>
              <a:cs typeface="FangSong"/>
            </a:endParaRPr>
          </a:p>
          <a:p>
            <a:pPr>
              <a:spcBef>
                <a:spcPts val="50"/>
              </a:spcBef>
            </a:pPr>
            <a:endParaRPr sz="1700" dirty="0">
              <a:solidFill>
                <a:prstClr val="black"/>
              </a:solidFill>
              <a:latin typeface="Times New Roman"/>
              <a:cs typeface="Times New Roman"/>
            </a:endParaRPr>
          </a:p>
          <a:p>
            <a:pPr marL="15240"/>
            <a:r>
              <a:rPr sz="2200" spc="-20" dirty="0">
                <a:solidFill>
                  <a:prstClr val="black"/>
                </a:solidFill>
                <a:latin typeface="Wingdings"/>
                <a:cs typeface="Wingdings"/>
              </a:rPr>
              <a:t></a:t>
            </a:r>
            <a:r>
              <a:rPr sz="2200" spc="-1125" dirty="0">
                <a:solidFill>
                  <a:prstClr val="black"/>
                </a:solidFill>
                <a:latin typeface="Wingdings"/>
                <a:cs typeface="Wingdings"/>
              </a:rPr>
              <a:t> </a:t>
            </a:r>
            <a:r>
              <a:rPr sz="2200" spc="-15" dirty="0">
                <a:solidFill>
                  <a:prstClr val="black"/>
                </a:solidFill>
                <a:latin typeface="FangSong"/>
                <a:cs typeface="FangSong"/>
              </a:rPr>
              <a:t>密度聚类</a:t>
            </a:r>
            <a:endParaRPr sz="2200" dirty="0">
              <a:solidFill>
                <a:prstClr val="black"/>
              </a:solidFill>
              <a:latin typeface="FangSong"/>
              <a:cs typeface="FangSong"/>
            </a:endParaRPr>
          </a:p>
          <a:p>
            <a:pPr marL="815975" indent="-342900">
              <a:spcBef>
                <a:spcPts val="270"/>
              </a:spcBef>
              <a:buFont typeface="Arial"/>
              <a:buChar char="•"/>
              <a:tabLst>
                <a:tab pos="816610" algn="l"/>
              </a:tabLst>
            </a:pPr>
            <a:r>
              <a:rPr dirty="0">
                <a:solidFill>
                  <a:prstClr val="black"/>
                </a:solidFill>
                <a:latin typeface="FangSong"/>
                <a:cs typeface="FangSong"/>
              </a:rPr>
              <a:t>亦称“基于密度的聚类”</a:t>
            </a:r>
            <a:r>
              <a:rPr sz="1600" spc="-15" dirty="0">
                <a:solidFill>
                  <a:prstClr val="black"/>
                </a:solidFill>
                <a:latin typeface="Verdana"/>
                <a:cs typeface="Verdana"/>
              </a:rPr>
              <a:t>(d</a:t>
            </a:r>
            <a:r>
              <a:rPr sz="1600" spc="-20" dirty="0">
                <a:solidFill>
                  <a:prstClr val="black"/>
                </a:solidFill>
                <a:latin typeface="Verdana"/>
                <a:cs typeface="Verdana"/>
              </a:rPr>
              <a:t>e</a:t>
            </a:r>
            <a:r>
              <a:rPr sz="1600" spc="-15" dirty="0">
                <a:solidFill>
                  <a:prstClr val="black"/>
                </a:solidFill>
                <a:latin typeface="Verdana"/>
                <a:cs typeface="Verdana"/>
              </a:rPr>
              <a:t>n</a:t>
            </a:r>
            <a:r>
              <a:rPr sz="1600" spc="-20" dirty="0">
                <a:solidFill>
                  <a:prstClr val="black"/>
                </a:solidFill>
                <a:latin typeface="Verdana"/>
                <a:cs typeface="Verdana"/>
              </a:rPr>
              <a:t>s</a:t>
            </a:r>
            <a:r>
              <a:rPr sz="1600" spc="-10" dirty="0">
                <a:solidFill>
                  <a:prstClr val="black"/>
                </a:solidFill>
                <a:latin typeface="Verdana"/>
                <a:cs typeface="Verdana"/>
              </a:rPr>
              <a:t>i</a:t>
            </a:r>
            <a:r>
              <a:rPr sz="1600" spc="-30" dirty="0">
                <a:solidFill>
                  <a:prstClr val="black"/>
                </a:solidFill>
                <a:latin typeface="Verdana"/>
                <a:cs typeface="Verdana"/>
              </a:rPr>
              <a:t>t</a:t>
            </a:r>
            <a:r>
              <a:rPr sz="1600" spc="-45" dirty="0">
                <a:solidFill>
                  <a:prstClr val="black"/>
                </a:solidFill>
                <a:latin typeface="Verdana"/>
                <a:cs typeface="Verdana"/>
              </a:rPr>
              <a:t>y</a:t>
            </a:r>
            <a:r>
              <a:rPr sz="1600" spc="-15" dirty="0">
                <a:solidFill>
                  <a:prstClr val="black"/>
                </a:solidFill>
                <a:latin typeface="Verdana"/>
                <a:cs typeface="Verdana"/>
              </a:rPr>
              <a:t>-</a:t>
            </a:r>
            <a:r>
              <a:rPr sz="1600" spc="-10" dirty="0">
                <a:solidFill>
                  <a:prstClr val="black"/>
                </a:solidFill>
                <a:latin typeface="Verdana"/>
                <a:cs typeface="Verdana"/>
              </a:rPr>
              <a:t>based</a:t>
            </a:r>
            <a:r>
              <a:rPr sz="1600" spc="60" dirty="0">
                <a:solidFill>
                  <a:prstClr val="black"/>
                </a:solidFill>
                <a:latin typeface="Verdana"/>
                <a:cs typeface="Verdana"/>
              </a:rPr>
              <a:t> </a:t>
            </a:r>
            <a:r>
              <a:rPr sz="1600" spc="-10" dirty="0">
                <a:solidFill>
                  <a:prstClr val="black"/>
                </a:solidFill>
                <a:latin typeface="Verdana"/>
                <a:cs typeface="Verdana"/>
              </a:rPr>
              <a:t>c</a:t>
            </a:r>
            <a:r>
              <a:rPr sz="1600" spc="-20" dirty="0">
                <a:solidFill>
                  <a:prstClr val="black"/>
                </a:solidFill>
                <a:latin typeface="Verdana"/>
                <a:cs typeface="Verdana"/>
              </a:rPr>
              <a:t>l</a:t>
            </a:r>
            <a:r>
              <a:rPr sz="1600" spc="-10" dirty="0">
                <a:solidFill>
                  <a:prstClr val="black"/>
                </a:solidFill>
                <a:latin typeface="Verdana"/>
                <a:cs typeface="Verdana"/>
              </a:rPr>
              <a:t>us</a:t>
            </a:r>
            <a:r>
              <a:rPr sz="1600" spc="-20" dirty="0">
                <a:solidFill>
                  <a:prstClr val="black"/>
                </a:solidFill>
                <a:latin typeface="Verdana"/>
                <a:cs typeface="Verdana"/>
              </a:rPr>
              <a:t>t</a:t>
            </a:r>
            <a:r>
              <a:rPr sz="1600" spc="-10" dirty="0">
                <a:solidFill>
                  <a:prstClr val="black"/>
                </a:solidFill>
                <a:latin typeface="Verdana"/>
                <a:cs typeface="Verdana"/>
              </a:rPr>
              <a:t>ering)</a:t>
            </a:r>
            <a:endParaRPr sz="1600" dirty="0">
              <a:solidFill>
                <a:prstClr val="black"/>
              </a:solidFill>
              <a:latin typeface="Verdana"/>
              <a:cs typeface="Verdana"/>
            </a:endParaRPr>
          </a:p>
          <a:p>
            <a:pPr marL="473075">
              <a:spcBef>
                <a:spcPts val="215"/>
              </a:spcBef>
              <a:tabLst>
                <a:tab pos="815975" algn="l"/>
              </a:tabLst>
            </a:pPr>
            <a:r>
              <a:rPr dirty="0">
                <a:solidFill>
                  <a:prstClr val="black"/>
                </a:solidFill>
                <a:latin typeface="Arial"/>
                <a:cs typeface="Arial"/>
              </a:rPr>
              <a:t>•	</a:t>
            </a:r>
            <a:r>
              <a:rPr dirty="0">
                <a:solidFill>
                  <a:prstClr val="black"/>
                </a:solidFill>
                <a:latin typeface="FangSong"/>
                <a:cs typeface="FangSong"/>
              </a:rPr>
              <a:t>假设：聚类结构能通过</a:t>
            </a:r>
            <a:r>
              <a:rPr dirty="0">
                <a:solidFill>
                  <a:srgbClr val="0B37FF"/>
                </a:solidFill>
                <a:latin typeface="FangSong"/>
                <a:cs typeface="FangSong"/>
              </a:rPr>
              <a:t>样本分布的紧密程度</a:t>
            </a:r>
            <a:r>
              <a:rPr dirty="0">
                <a:latin typeface="FangSong"/>
                <a:cs typeface="FangSong"/>
              </a:rPr>
              <a:t>确定</a:t>
            </a:r>
          </a:p>
          <a:p>
            <a:pPr marL="815975" marR="5080" indent="-343535">
              <a:lnSpc>
                <a:spcPct val="110000"/>
              </a:lnSpc>
              <a:tabLst>
                <a:tab pos="815975" algn="l"/>
              </a:tabLst>
            </a:pPr>
            <a:r>
              <a:rPr dirty="0">
                <a:solidFill>
                  <a:prstClr val="black"/>
                </a:solidFill>
                <a:latin typeface="Arial"/>
                <a:cs typeface="Arial"/>
              </a:rPr>
              <a:t>•	</a:t>
            </a:r>
            <a:r>
              <a:rPr dirty="0">
                <a:solidFill>
                  <a:prstClr val="black"/>
                </a:solidFill>
                <a:latin typeface="FangSong"/>
                <a:cs typeface="FangSong"/>
              </a:rPr>
              <a:t>过程：从样本</a:t>
            </a:r>
            <a:r>
              <a:rPr dirty="0">
                <a:solidFill>
                  <a:srgbClr val="0B37FF"/>
                </a:solidFill>
                <a:latin typeface="FangSong"/>
                <a:cs typeface="FangSong"/>
              </a:rPr>
              <a:t>密度</a:t>
            </a:r>
            <a:r>
              <a:rPr dirty="0">
                <a:solidFill>
                  <a:prstClr val="black"/>
                </a:solidFill>
                <a:latin typeface="FangSong"/>
                <a:cs typeface="FangSong"/>
              </a:rPr>
              <a:t>的角度来考察样本之间的可连接性，并基于可连接样本 </a:t>
            </a:r>
            <a:r>
              <a:rPr dirty="0">
                <a:solidFill>
                  <a:srgbClr val="0B37FF"/>
                </a:solidFill>
                <a:latin typeface="FangSong"/>
                <a:cs typeface="FangSong"/>
              </a:rPr>
              <a:t>不断扩展聚类簇</a:t>
            </a:r>
          </a:p>
          <a:p>
            <a:pPr marL="815975" indent="-342900">
              <a:spcBef>
                <a:spcPts val="215"/>
              </a:spcBef>
              <a:buFont typeface="Arial"/>
              <a:buChar char="•"/>
              <a:tabLst>
                <a:tab pos="816610" algn="l"/>
              </a:tabLst>
            </a:pPr>
            <a:r>
              <a:rPr spc="-5" dirty="0">
                <a:solidFill>
                  <a:prstClr val="black"/>
                </a:solidFill>
                <a:latin typeface="FangSong"/>
                <a:cs typeface="FangSong"/>
              </a:rPr>
              <a:t>代表：</a:t>
            </a:r>
            <a:r>
              <a:rPr dirty="0">
                <a:solidFill>
                  <a:srgbClr val="FF0000"/>
                </a:solidFill>
                <a:latin typeface="Verdana"/>
                <a:cs typeface="Verdana"/>
              </a:rPr>
              <a:t>DBSCAN</a:t>
            </a:r>
            <a:r>
              <a:rPr dirty="0">
                <a:solidFill>
                  <a:prstClr val="black"/>
                </a:solidFill>
                <a:latin typeface="Verdana"/>
                <a:cs typeface="Verdana"/>
              </a:rPr>
              <a:t>,</a:t>
            </a:r>
            <a:r>
              <a:rPr spc="-20" dirty="0">
                <a:solidFill>
                  <a:prstClr val="black"/>
                </a:solidFill>
                <a:latin typeface="Verdana"/>
                <a:cs typeface="Verdana"/>
              </a:rPr>
              <a:t> </a:t>
            </a:r>
            <a:r>
              <a:rPr spc="-5" dirty="0">
                <a:solidFill>
                  <a:prstClr val="black"/>
                </a:solidFill>
                <a:latin typeface="Verdana"/>
                <a:cs typeface="Verdana"/>
              </a:rPr>
              <a:t>O</a:t>
            </a:r>
            <a:r>
              <a:rPr spc="-10" dirty="0">
                <a:solidFill>
                  <a:prstClr val="black"/>
                </a:solidFill>
                <a:latin typeface="Verdana"/>
                <a:cs typeface="Verdana"/>
              </a:rPr>
              <a:t>PT</a:t>
            </a:r>
            <a:r>
              <a:rPr dirty="0">
                <a:solidFill>
                  <a:prstClr val="black"/>
                </a:solidFill>
                <a:latin typeface="Verdana"/>
                <a:cs typeface="Verdana"/>
              </a:rPr>
              <a:t>IC</a:t>
            </a:r>
            <a:r>
              <a:rPr spc="-10" dirty="0">
                <a:solidFill>
                  <a:prstClr val="black"/>
                </a:solidFill>
                <a:latin typeface="Verdana"/>
                <a:cs typeface="Verdana"/>
              </a:rPr>
              <a:t>S</a:t>
            </a:r>
            <a:r>
              <a:rPr dirty="0">
                <a:solidFill>
                  <a:prstClr val="black"/>
                </a:solidFill>
                <a:latin typeface="Verdana"/>
                <a:cs typeface="Verdana"/>
              </a:rPr>
              <a:t>, DENCL</a:t>
            </a:r>
            <a:r>
              <a:rPr spc="-5" dirty="0">
                <a:solidFill>
                  <a:prstClr val="black"/>
                </a:solidFill>
                <a:latin typeface="Verdana"/>
                <a:cs typeface="Verdana"/>
              </a:rPr>
              <a:t>U</a:t>
            </a:r>
            <a:r>
              <a:rPr dirty="0">
                <a:solidFill>
                  <a:prstClr val="black"/>
                </a:solidFill>
                <a:latin typeface="Verdana"/>
                <a:cs typeface="Verdana"/>
              </a:rPr>
              <a:t>E</a:t>
            </a:r>
          </a:p>
          <a:p>
            <a:pPr>
              <a:spcBef>
                <a:spcPts val="15"/>
              </a:spcBef>
            </a:pPr>
            <a:endParaRPr sz="2100" dirty="0">
              <a:solidFill>
                <a:prstClr val="black"/>
              </a:solidFill>
              <a:latin typeface="Times New Roman"/>
              <a:cs typeface="Times New Roman"/>
            </a:endParaRPr>
          </a:p>
          <a:p>
            <a:pPr marL="401320" indent="-386080">
              <a:buFont typeface="Wingdings"/>
              <a:buChar char=""/>
              <a:tabLst>
                <a:tab pos="401320" algn="l"/>
              </a:tabLst>
            </a:pPr>
            <a:r>
              <a:rPr sz="2200" spc="-15" dirty="0">
                <a:solidFill>
                  <a:prstClr val="black"/>
                </a:solidFill>
                <a:latin typeface="FangSong"/>
                <a:cs typeface="FangSong"/>
              </a:rPr>
              <a:t>层次</a:t>
            </a:r>
            <a:r>
              <a:rPr sz="2200" spc="-20" dirty="0">
                <a:solidFill>
                  <a:prstClr val="black"/>
                </a:solidFill>
                <a:latin typeface="FangSong"/>
                <a:cs typeface="FangSong"/>
              </a:rPr>
              <a:t>聚</a:t>
            </a:r>
            <a:r>
              <a:rPr sz="2200" spc="-25" dirty="0">
                <a:solidFill>
                  <a:prstClr val="black"/>
                </a:solidFill>
                <a:latin typeface="FangSong"/>
                <a:cs typeface="FangSong"/>
              </a:rPr>
              <a:t>类</a:t>
            </a:r>
            <a:r>
              <a:rPr sz="2200" spc="-360" dirty="0">
                <a:solidFill>
                  <a:prstClr val="black"/>
                </a:solidFill>
                <a:latin typeface="FangSong"/>
                <a:cs typeface="FangSong"/>
              </a:rPr>
              <a:t> </a:t>
            </a:r>
            <a:r>
              <a:rPr spc="-5" dirty="0">
                <a:solidFill>
                  <a:prstClr val="black"/>
                </a:solidFill>
                <a:latin typeface="Verdana"/>
                <a:cs typeface="Verdana"/>
              </a:rPr>
              <a:t>(</a:t>
            </a:r>
            <a:r>
              <a:rPr dirty="0">
                <a:solidFill>
                  <a:prstClr val="black"/>
                </a:solidFill>
                <a:latin typeface="Verdana"/>
                <a:cs typeface="Verdana"/>
              </a:rPr>
              <a:t>h</a:t>
            </a:r>
            <a:r>
              <a:rPr spc="5" dirty="0">
                <a:solidFill>
                  <a:prstClr val="black"/>
                </a:solidFill>
                <a:latin typeface="Verdana"/>
                <a:cs typeface="Verdana"/>
              </a:rPr>
              <a:t>i</a:t>
            </a:r>
            <a:r>
              <a:rPr spc="-15" dirty="0">
                <a:solidFill>
                  <a:prstClr val="black"/>
                </a:solidFill>
                <a:latin typeface="Verdana"/>
                <a:cs typeface="Verdana"/>
              </a:rPr>
              <a:t>e</a:t>
            </a:r>
            <a:r>
              <a:rPr spc="-55" dirty="0">
                <a:solidFill>
                  <a:prstClr val="black"/>
                </a:solidFill>
                <a:latin typeface="Verdana"/>
                <a:cs typeface="Verdana"/>
              </a:rPr>
              <a:t>r</a:t>
            </a:r>
            <a:r>
              <a:rPr spc="-10" dirty="0">
                <a:solidFill>
                  <a:prstClr val="black"/>
                </a:solidFill>
                <a:latin typeface="Verdana"/>
                <a:cs typeface="Verdana"/>
              </a:rPr>
              <a:t>archical</a:t>
            </a:r>
            <a:r>
              <a:rPr spc="-20" dirty="0">
                <a:solidFill>
                  <a:prstClr val="black"/>
                </a:solidFill>
                <a:latin typeface="Verdana"/>
                <a:cs typeface="Verdana"/>
              </a:rPr>
              <a:t> </a:t>
            </a:r>
            <a:r>
              <a:rPr dirty="0">
                <a:solidFill>
                  <a:prstClr val="black"/>
                </a:solidFill>
                <a:latin typeface="Verdana"/>
                <a:cs typeface="Verdana"/>
              </a:rPr>
              <a:t>c</a:t>
            </a:r>
            <a:r>
              <a:rPr spc="5" dirty="0">
                <a:solidFill>
                  <a:prstClr val="black"/>
                </a:solidFill>
                <a:latin typeface="Verdana"/>
                <a:cs typeface="Verdana"/>
              </a:rPr>
              <a:t>l</a:t>
            </a:r>
            <a:r>
              <a:rPr spc="-10" dirty="0">
                <a:solidFill>
                  <a:prstClr val="black"/>
                </a:solidFill>
                <a:latin typeface="Verdana"/>
                <a:cs typeface="Verdana"/>
              </a:rPr>
              <a:t>ust</a:t>
            </a:r>
            <a:r>
              <a:rPr spc="-25" dirty="0">
                <a:solidFill>
                  <a:prstClr val="black"/>
                </a:solidFill>
                <a:latin typeface="Verdana"/>
                <a:cs typeface="Verdana"/>
              </a:rPr>
              <a:t>e</a:t>
            </a:r>
            <a:r>
              <a:rPr dirty="0">
                <a:solidFill>
                  <a:prstClr val="black"/>
                </a:solidFill>
                <a:latin typeface="Verdana"/>
                <a:cs typeface="Verdana"/>
              </a:rPr>
              <a:t>r</a:t>
            </a:r>
            <a:r>
              <a:rPr spc="5" dirty="0">
                <a:solidFill>
                  <a:prstClr val="black"/>
                </a:solidFill>
                <a:latin typeface="Verdana"/>
                <a:cs typeface="Verdana"/>
              </a:rPr>
              <a:t>i</a:t>
            </a:r>
            <a:r>
              <a:rPr spc="-15" dirty="0">
                <a:solidFill>
                  <a:prstClr val="black"/>
                </a:solidFill>
                <a:latin typeface="Verdana"/>
                <a:cs typeface="Verdana"/>
              </a:rPr>
              <a:t>ng)</a:t>
            </a:r>
            <a:endParaRPr dirty="0">
              <a:solidFill>
                <a:prstClr val="black"/>
              </a:solidFill>
              <a:latin typeface="Verdana"/>
              <a:cs typeface="Verdana"/>
            </a:endParaRPr>
          </a:p>
          <a:p>
            <a:pPr marL="473075">
              <a:spcBef>
                <a:spcPts val="270"/>
              </a:spcBef>
              <a:tabLst>
                <a:tab pos="815975" algn="l"/>
              </a:tabLst>
            </a:pPr>
            <a:r>
              <a:rPr dirty="0">
                <a:solidFill>
                  <a:prstClr val="black"/>
                </a:solidFill>
                <a:latin typeface="Arial"/>
                <a:cs typeface="Arial"/>
              </a:rPr>
              <a:t>•	</a:t>
            </a:r>
            <a:r>
              <a:rPr dirty="0">
                <a:solidFill>
                  <a:prstClr val="black"/>
                </a:solidFill>
                <a:latin typeface="FangSong"/>
                <a:cs typeface="FangSong"/>
              </a:rPr>
              <a:t>假设：能够产生</a:t>
            </a:r>
            <a:r>
              <a:rPr dirty="0">
                <a:solidFill>
                  <a:srgbClr val="0B37FF"/>
                </a:solidFill>
                <a:latin typeface="FangSong"/>
                <a:cs typeface="FangSong"/>
              </a:rPr>
              <a:t>不同粒度</a:t>
            </a:r>
            <a:r>
              <a:rPr dirty="0">
                <a:solidFill>
                  <a:prstClr val="black"/>
                </a:solidFill>
                <a:latin typeface="FangSong"/>
                <a:cs typeface="FangSong"/>
              </a:rPr>
              <a:t>的聚类结果</a:t>
            </a:r>
          </a:p>
          <a:p>
            <a:pPr marL="473075">
              <a:spcBef>
                <a:spcPts val="215"/>
              </a:spcBef>
              <a:tabLst>
                <a:tab pos="815975" algn="l"/>
              </a:tabLst>
            </a:pPr>
            <a:r>
              <a:rPr dirty="0">
                <a:solidFill>
                  <a:prstClr val="black"/>
                </a:solidFill>
                <a:latin typeface="Arial"/>
                <a:cs typeface="Arial"/>
              </a:rPr>
              <a:t>•	</a:t>
            </a:r>
            <a:r>
              <a:rPr dirty="0">
                <a:solidFill>
                  <a:prstClr val="black"/>
                </a:solidFill>
                <a:latin typeface="FangSong"/>
                <a:cs typeface="FangSong"/>
              </a:rPr>
              <a:t>过程：在</a:t>
            </a:r>
            <a:r>
              <a:rPr dirty="0">
                <a:solidFill>
                  <a:srgbClr val="0B37FF"/>
                </a:solidFill>
                <a:latin typeface="FangSong"/>
                <a:cs typeface="FangSong"/>
              </a:rPr>
              <a:t>不同层次</a:t>
            </a:r>
            <a:r>
              <a:rPr dirty="0">
                <a:solidFill>
                  <a:prstClr val="black"/>
                </a:solidFill>
                <a:latin typeface="FangSong"/>
                <a:cs typeface="FangSong"/>
              </a:rPr>
              <a:t>对数据集进行划分，从而形成</a:t>
            </a:r>
            <a:r>
              <a:rPr dirty="0">
                <a:solidFill>
                  <a:srgbClr val="0B37FF"/>
                </a:solidFill>
                <a:latin typeface="FangSong"/>
                <a:cs typeface="FangSong"/>
              </a:rPr>
              <a:t>树形</a:t>
            </a:r>
            <a:r>
              <a:rPr dirty="0">
                <a:solidFill>
                  <a:prstClr val="black"/>
                </a:solidFill>
                <a:latin typeface="FangSong"/>
                <a:cs typeface="FangSong"/>
              </a:rPr>
              <a:t>的聚类结构</a:t>
            </a:r>
          </a:p>
          <a:p>
            <a:pPr marL="473075">
              <a:spcBef>
                <a:spcPts val="215"/>
              </a:spcBef>
              <a:tabLst>
                <a:tab pos="815975" algn="l"/>
              </a:tabLst>
            </a:pPr>
            <a:r>
              <a:rPr dirty="0">
                <a:solidFill>
                  <a:prstClr val="black"/>
                </a:solidFill>
                <a:latin typeface="Arial"/>
                <a:cs typeface="Arial"/>
              </a:rPr>
              <a:t>•	</a:t>
            </a:r>
            <a:r>
              <a:rPr dirty="0">
                <a:solidFill>
                  <a:prstClr val="black"/>
                </a:solidFill>
                <a:latin typeface="FangSong"/>
                <a:cs typeface="FangSong"/>
              </a:rPr>
              <a:t>代表：</a:t>
            </a:r>
            <a:r>
              <a:rPr spc="-15" dirty="0">
                <a:solidFill>
                  <a:srgbClr val="FF0000"/>
                </a:solidFill>
                <a:latin typeface="Verdana"/>
                <a:cs typeface="Verdana"/>
              </a:rPr>
              <a:t>AGNES</a:t>
            </a:r>
            <a:r>
              <a:rPr spc="-5" dirty="0">
                <a:solidFill>
                  <a:srgbClr val="FF0000"/>
                </a:solidFill>
                <a:latin typeface="Verdana"/>
                <a:cs typeface="Verdana"/>
              </a:rPr>
              <a:t> </a:t>
            </a:r>
            <a:r>
              <a:rPr spc="-5" dirty="0">
                <a:solidFill>
                  <a:prstClr val="black"/>
                </a:solidFill>
                <a:latin typeface="Verdana"/>
                <a:cs typeface="Verdana"/>
              </a:rPr>
              <a:t>(</a:t>
            </a:r>
            <a:r>
              <a:rPr dirty="0">
                <a:solidFill>
                  <a:prstClr val="black"/>
                </a:solidFill>
                <a:latin typeface="FangSong"/>
                <a:cs typeface="FangSong"/>
              </a:rPr>
              <a:t>自底向上</a:t>
            </a:r>
            <a:r>
              <a:rPr spc="-5" dirty="0">
                <a:solidFill>
                  <a:prstClr val="black"/>
                </a:solidFill>
                <a:latin typeface="Verdana"/>
                <a:cs typeface="Verdana"/>
              </a:rPr>
              <a:t>)</a:t>
            </a:r>
            <a:r>
              <a:rPr dirty="0">
                <a:solidFill>
                  <a:prstClr val="black"/>
                </a:solidFill>
                <a:latin typeface="FangSong"/>
                <a:cs typeface="FangSong"/>
              </a:rPr>
              <a:t>，</a:t>
            </a:r>
            <a:r>
              <a:rPr spc="-15" dirty="0">
                <a:solidFill>
                  <a:srgbClr val="FF0000"/>
                </a:solidFill>
                <a:latin typeface="Verdana"/>
                <a:cs typeface="Verdana"/>
              </a:rPr>
              <a:t>DI</a:t>
            </a:r>
            <a:r>
              <a:rPr spc="-10" dirty="0">
                <a:solidFill>
                  <a:srgbClr val="FF0000"/>
                </a:solidFill>
                <a:latin typeface="Verdana"/>
                <a:cs typeface="Verdana"/>
              </a:rPr>
              <a:t>A</a:t>
            </a:r>
            <a:r>
              <a:rPr spc="-20" dirty="0">
                <a:solidFill>
                  <a:srgbClr val="FF0000"/>
                </a:solidFill>
                <a:latin typeface="Verdana"/>
                <a:cs typeface="Verdana"/>
              </a:rPr>
              <a:t>N</a:t>
            </a:r>
            <a:r>
              <a:rPr spc="-15" dirty="0">
                <a:solidFill>
                  <a:srgbClr val="FF0000"/>
                </a:solidFill>
                <a:latin typeface="Verdana"/>
                <a:cs typeface="Verdana"/>
              </a:rPr>
              <a:t>A</a:t>
            </a:r>
            <a:r>
              <a:rPr spc="-10" dirty="0">
                <a:solidFill>
                  <a:prstClr val="black"/>
                </a:solidFill>
                <a:latin typeface="Verdana"/>
                <a:cs typeface="Verdana"/>
              </a:rPr>
              <a:t> </a:t>
            </a:r>
            <a:r>
              <a:rPr dirty="0">
                <a:solidFill>
                  <a:prstClr val="black"/>
                </a:solidFill>
                <a:latin typeface="Verdana"/>
                <a:cs typeface="Verdana"/>
              </a:rPr>
              <a:t>(</a:t>
            </a:r>
            <a:r>
              <a:rPr dirty="0">
                <a:solidFill>
                  <a:prstClr val="black"/>
                </a:solidFill>
                <a:latin typeface="FangSong"/>
                <a:cs typeface="FangSong"/>
              </a:rPr>
              <a:t>自顶向下</a:t>
            </a:r>
            <a:r>
              <a:rPr dirty="0">
                <a:solidFill>
                  <a:prstClr val="black"/>
                </a:solidFill>
                <a:latin typeface="Verdana"/>
                <a:cs typeface="Verdana"/>
              </a:rPr>
              <a:t>)</a:t>
            </a:r>
          </a:p>
        </p:txBody>
      </p:sp>
    </p:spTree>
    <p:extLst>
      <p:ext uri="{BB962C8B-B14F-4D97-AF65-F5344CB8AC3E}">
        <p14:creationId xmlns:p14="http://schemas.microsoft.com/office/powerpoint/2010/main" val="88871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大纲</a:t>
            </a:r>
          </a:p>
        </p:txBody>
      </p:sp>
      <p:sp>
        <p:nvSpPr>
          <p:cNvPr id="6" name="内容占位符 2"/>
          <p:cNvSpPr>
            <a:spLocks noGrp="1"/>
          </p:cNvSpPr>
          <p:nvPr>
            <p:ph idx="1"/>
          </p:nvPr>
        </p:nvSpPr>
        <p:spPr>
          <a:xfrm>
            <a:off x="314139" y="997883"/>
            <a:ext cx="8616950" cy="5174317"/>
          </a:xfrm>
        </p:spPr>
        <p:txBody>
          <a:bodyPr>
            <a:normAutofit/>
          </a:bodyPr>
          <a:lstStyle/>
          <a:p>
            <a:pPr marL="0" indent="0">
              <a:buNone/>
            </a:pPr>
            <a:endParaRPr lang="en-US" altLang="zh-CN" sz="2800" dirty="0">
              <a:latin typeface="+mn-ea"/>
              <a:ea typeface="+mn-ea"/>
            </a:endParaRPr>
          </a:p>
          <a:p>
            <a:r>
              <a:rPr lang="zh-CN" altLang="en-US" sz="2800" dirty="0">
                <a:latin typeface="+mn-ea"/>
                <a:ea typeface="+mn-ea"/>
              </a:rPr>
              <a:t> </a:t>
            </a:r>
            <a:r>
              <a:rPr altLang="en-US" sz="2800" dirty="0">
                <a:latin typeface="+mn-ea"/>
                <a:ea typeface="+mn-ea"/>
              </a:rPr>
              <a:t>聚类任务</a:t>
            </a:r>
            <a:endParaRPr lang="en-US" altLang="zh-CN" dirty="0"/>
          </a:p>
          <a:p>
            <a:r>
              <a:rPr lang="zh-CN" altLang="en-US" sz="2800" dirty="0">
                <a:latin typeface="+mn-ea"/>
              </a:rPr>
              <a:t> 相似度</a:t>
            </a:r>
            <a:r>
              <a:rPr lang="en-US" altLang="zh-CN" sz="2800" dirty="0">
                <a:latin typeface="+mn-ea"/>
              </a:rPr>
              <a:t>/</a:t>
            </a:r>
            <a:r>
              <a:rPr lang="zh-CN" altLang="en-US" sz="2800" dirty="0">
                <a:latin typeface="+mn-ea"/>
              </a:rPr>
              <a:t>距离度量</a:t>
            </a:r>
            <a:endParaRPr lang="en-US" altLang="zh-CN" dirty="0"/>
          </a:p>
          <a:p>
            <a:r>
              <a:rPr lang="zh-CN" altLang="en-US" sz="2800" dirty="0">
                <a:latin typeface="+mn-ea"/>
                <a:ea typeface="+mn-ea"/>
              </a:rPr>
              <a:t> </a:t>
            </a:r>
            <a:r>
              <a:rPr altLang="en-US" sz="2800" dirty="0">
                <a:latin typeface="+mn-ea"/>
                <a:ea typeface="+mn-ea"/>
              </a:rPr>
              <a:t>原型聚类</a:t>
            </a:r>
            <a:endParaRPr lang="en-US" altLang="en-US" sz="2800" dirty="0">
              <a:latin typeface="+mn-ea"/>
              <a:ea typeface="+mn-ea"/>
            </a:endParaRPr>
          </a:p>
          <a:p>
            <a:r>
              <a:rPr altLang="en-US" sz="2800" dirty="0">
                <a:latin typeface="+mn-ea"/>
                <a:ea typeface="+mn-ea"/>
              </a:rPr>
              <a:t> 密度聚类</a:t>
            </a:r>
            <a:endParaRPr lang="en-US" altLang="en-US" sz="2800" dirty="0">
              <a:latin typeface="+mn-ea"/>
              <a:ea typeface="+mn-ea"/>
            </a:endParaRPr>
          </a:p>
          <a:p>
            <a:r>
              <a:rPr lang="en-US" altLang="zh-CN" sz="2800" dirty="0">
                <a:latin typeface="+mn-ea"/>
                <a:ea typeface="+mn-ea"/>
              </a:rPr>
              <a:t> </a:t>
            </a:r>
            <a:r>
              <a:rPr sz="2800" dirty="0">
                <a:latin typeface="+mn-ea"/>
                <a:ea typeface="+mn-ea"/>
              </a:rPr>
              <a:t>层次聚类</a:t>
            </a:r>
            <a:endParaRPr lang="zh-CN" altLang="en-US" sz="2800" dirty="0">
              <a:latin typeface="+mn-ea"/>
              <a:ea typeface="+mn-ea"/>
            </a:endParaRPr>
          </a:p>
          <a:p>
            <a:pPr marL="1697400" lvl="4" indent="0">
              <a:buNone/>
            </a:pPr>
            <a:endParaRPr lang="en-US" altLang="zh-CN" dirty="0"/>
          </a:p>
        </p:txBody>
      </p:sp>
    </p:spTree>
    <p:extLst>
      <p:ext uri="{BB962C8B-B14F-4D97-AF65-F5344CB8AC3E}">
        <p14:creationId xmlns:p14="http://schemas.microsoft.com/office/powerpoint/2010/main" val="607340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p>
        </p:txBody>
      </p:sp>
      <p:sp>
        <p:nvSpPr>
          <p:cNvPr id="5" name="内容占位符 4"/>
          <p:cNvSpPr>
            <a:spLocks noGrp="1"/>
          </p:cNvSpPr>
          <p:nvPr>
            <p:ph idx="1"/>
          </p:nvPr>
        </p:nvSpPr>
        <p:spPr>
          <a:xfrm>
            <a:off x="260350" y="1266824"/>
            <a:ext cx="8616950" cy="4854576"/>
          </a:xfrm>
        </p:spPr>
        <p:txBody>
          <a:bodyPr>
            <a:normAutofit/>
          </a:bodyPr>
          <a:lstStyle/>
          <a:p>
            <a:r>
              <a:rPr lang="zh-CN" altLang="en-US" sz="2800" dirty="0"/>
              <a:t>原型聚类</a:t>
            </a:r>
            <a:endParaRPr lang="en-US" altLang="zh-CN" sz="2800" dirty="0"/>
          </a:p>
          <a:p>
            <a:pPr marL="0" indent="0">
              <a:buNone/>
            </a:pPr>
            <a:r>
              <a:rPr lang="en-US" altLang="zh-CN" sz="2800" dirty="0"/>
              <a:t>    </a:t>
            </a:r>
            <a:r>
              <a:rPr lang="zh-CN" altLang="en-US" sz="2800" dirty="0"/>
              <a:t>也称为“基于原型的聚类” </a:t>
            </a:r>
            <a:r>
              <a:rPr lang="en-US" altLang="zh-CN" sz="2800" dirty="0"/>
              <a:t>(prototype-based clustering)</a:t>
            </a:r>
            <a:r>
              <a:rPr lang="zh-CN" altLang="en-US" sz="2800" dirty="0"/>
              <a:t>，此类算法假设聚类结构能</a:t>
            </a:r>
            <a:r>
              <a:rPr lang="zh-CN" altLang="en-US" sz="2800" dirty="0">
                <a:solidFill>
                  <a:srgbClr val="0B37FF"/>
                </a:solidFill>
              </a:rPr>
              <a:t>通过一组原型刻画</a:t>
            </a:r>
            <a:r>
              <a:rPr lang="zh-CN" altLang="en-US" sz="2800" dirty="0"/>
              <a:t>。</a:t>
            </a:r>
            <a:endParaRPr lang="en-US" altLang="zh-CN" sz="2800" dirty="0"/>
          </a:p>
          <a:p>
            <a:r>
              <a:rPr lang="zh-CN" altLang="en-US" sz="2800" dirty="0"/>
              <a:t>算法过程：</a:t>
            </a:r>
            <a:endParaRPr lang="en-US" altLang="zh-CN" sz="2800" dirty="0"/>
          </a:p>
          <a:p>
            <a:pPr marL="0" indent="0">
              <a:buNone/>
            </a:pPr>
            <a:r>
              <a:rPr lang="en-US" altLang="zh-CN" sz="2800" dirty="0"/>
              <a:t>    </a:t>
            </a:r>
            <a:r>
              <a:rPr lang="zh-CN" altLang="en-US" sz="2800" dirty="0"/>
              <a:t>通常情况下，算</a:t>
            </a:r>
            <a:r>
              <a:rPr lang="zh-CN" altLang="en-US" sz="2800" dirty="0">
                <a:solidFill>
                  <a:srgbClr val="0B37FF"/>
                </a:solidFill>
              </a:rPr>
              <a:t>法先对原型进行初始化</a:t>
            </a:r>
            <a:r>
              <a:rPr lang="zh-CN" altLang="en-US" sz="2800" dirty="0"/>
              <a:t>，</a:t>
            </a:r>
            <a:r>
              <a:rPr lang="zh-CN" altLang="en-US" sz="2800" dirty="0">
                <a:solidFill>
                  <a:srgbClr val="0B37FF"/>
                </a:solidFill>
              </a:rPr>
              <a:t>再对原型进行迭代更新求解</a:t>
            </a:r>
            <a:r>
              <a:rPr lang="zh-CN" altLang="en-US" sz="2800" dirty="0"/>
              <a:t>。</a:t>
            </a:r>
            <a:endParaRPr lang="en-US" altLang="zh-CN" sz="2800" dirty="0"/>
          </a:p>
          <a:p>
            <a:r>
              <a:rPr lang="zh-CN" altLang="en-US" sz="2800" dirty="0"/>
              <a:t>著名的原型聚类算法</a:t>
            </a:r>
            <a:endParaRPr lang="en-US" altLang="zh-CN" sz="2800" dirty="0"/>
          </a:p>
          <a:p>
            <a:pPr marL="0" indent="0">
              <a:buNone/>
            </a:pPr>
            <a:r>
              <a:rPr lang="en-US" altLang="zh-CN" sz="2800" i="1" dirty="0">
                <a:latin typeface="Times New Roman" pitchFamily="18" charset="0"/>
                <a:cs typeface="Times New Roman" pitchFamily="18" charset="0"/>
              </a:rPr>
              <a:t>      </a:t>
            </a:r>
            <a:r>
              <a:rPr lang="en-US" altLang="zh-CN" sz="2800" i="1" dirty="0">
                <a:solidFill>
                  <a:srgbClr val="0B37FF"/>
                </a:solidFill>
                <a:latin typeface="Times New Roman" pitchFamily="18" charset="0"/>
                <a:cs typeface="Times New Roman" pitchFamily="18" charset="0"/>
              </a:rPr>
              <a:t>k</a:t>
            </a:r>
            <a:r>
              <a:rPr lang="zh-CN" altLang="en-US" sz="2800" dirty="0">
                <a:solidFill>
                  <a:srgbClr val="0B37FF"/>
                </a:solidFill>
              </a:rPr>
              <a:t>均值</a:t>
            </a:r>
            <a:r>
              <a:rPr lang="zh-CN" altLang="en-US" sz="2800" dirty="0"/>
              <a:t>算法、</a:t>
            </a:r>
            <a:r>
              <a:rPr lang="zh-CN" altLang="en-US" sz="2800" dirty="0">
                <a:solidFill>
                  <a:srgbClr val="0B37FF"/>
                </a:solidFill>
              </a:rPr>
              <a:t>学习向量量化</a:t>
            </a:r>
            <a:r>
              <a:rPr lang="zh-CN" altLang="en-US" sz="2800" dirty="0"/>
              <a:t>算法、</a:t>
            </a:r>
            <a:r>
              <a:rPr lang="zh-CN" altLang="en-US" sz="2800" dirty="0">
                <a:solidFill>
                  <a:srgbClr val="0B37FF"/>
                </a:solidFill>
              </a:rPr>
              <a:t>高斯混合聚类</a:t>
            </a:r>
            <a:r>
              <a:rPr lang="zh-CN" altLang="en-US" sz="2800" dirty="0"/>
              <a:t>算法。</a:t>
            </a:r>
            <a:endParaRPr lang="en-US" altLang="zh-CN" sz="2800" dirty="0"/>
          </a:p>
          <a:p>
            <a:pPr marL="0" indent="0">
              <a:buNone/>
            </a:pPr>
            <a:endParaRPr lang="en-US" altLang="en-US" sz="2800" dirty="0"/>
          </a:p>
          <a:p>
            <a:endParaRPr lang="zh-CN" altLang="en-US" sz="2800" dirty="0"/>
          </a:p>
        </p:txBody>
      </p:sp>
    </p:spTree>
    <p:extLst>
      <p:ext uri="{BB962C8B-B14F-4D97-AF65-F5344CB8AC3E}">
        <p14:creationId xmlns:p14="http://schemas.microsoft.com/office/powerpoint/2010/main" val="349001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a:xfrm>
            <a:off x="260349" y="944106"/>
            <a:ext cx="8883650" cy="5037723"/>
          </a:xfrm>
        </p:spPr>
        <p:txBody>
          <a:bodyPr>
            <a:noAutofit/>
          </a:bodyPr>
          <a:lstStyle/>
          <a:p>
            <a:pPr marL="0" indent="0">
              <a:lnSpc>
                <a:spcPct val="110000"/>
              </a:lnSpc>
              <a:buNone/>
            </a:pPr>
            <a:r>
              <a:rPr lang="zh-CN" altLang="en-US" sz="3200" dirty="0"/>
              <a:t>    给定数据集  </a:t>
            </a:r>
            <a:r>
              <a:rPr lang="en-US" altLang="zh-CN" sz="3200" dirty="0"/>
              <a:t>		</a:t>
            </a:r>
            <a:r>
              <a:rPr lang="zh-CN" altLang="en-US" sz="3200" dirty="0"/>
              <a:t>         </a:t>
            </a:r>
            <a:r>
              <a:rPr lang="en-US" altLang="zh-CN" sz="3200" dirty="0"/>
              <a:t>	</a:t>
            </a:r>
            <a:r>
              <a:rPr lang="zh-CN" altLang="ar-AE" sz="3200" dirty="0"/>
              <a:t>，</a:t>
            </a:r>
            <a:r>
              <a:rPr lang="ar-AE" altLang="zh-CN" sz="3200" i="1" dirty="0">
                <a:latin typeface="Times New Roman" pitchFamily="18" charset="0"/>
                <a:cs typeface="Times New Roman" pitchFamily="18" charset="0"/>
              </a:rPr>
              <a:t> </a:t>
            </a:r>
            <a:r>
              <a:rPr lang="en-US" altLang="zh-CN" sz="3200" i="1" dirty="0">
                <a:latin typeface="Times New Roman" charset="0"/>
                <a:ea typeface="Times New Roman" charset="0"/>
                <a:cs typeface="Times New Roman" charset="0"/>
              </a:rPr>
              <a:t>k</a:t>
            </a:r>
            <a:r>
              <a:rPr lang="zh-CN" altLang="en-US" sz="3200" i="1" dirty="0">
                <a:latin typeface="Times New Roman" charset="0"/>
                <a:ea typeface="Times New Roman" charset="0"/>
                <a:cs typeface="Times New Roman" charset="0"/>
              </a:rPr>
              <a:t> </a:t>
            </a:r>
            <a:r>
              <a:rPr lang="mr-IN" altLang="zh-CN" sz="3200" dirty="0">
                <a:latin typeface="Times New Roman" charset="0"/>
                <a:ea typeface="Times New Roman" charset="0"/>
                <a:cs typeface="Times New Roman" charset="0"/>
              </a:rPr>
              <a:t>–</a:t>
            </a:r>
            <a:r>
              <a:rPr lang="en-US" altLang="zh-CN" sz="3200" i="1" dirty="0">
                <a:latin typeface="Times New Roman" charset="0"/>
                <a:ea typeface="Times New Roman" charset="0"/>
                <a:cs typeface="Times New Roman" charset="0"/>
              </a:rPr>
              <a:t>means</a:t>
            </a:r>
            <a:r>
              <a:rPr lang="zh-CN" altLang="en-US" sz="3200" i="1" dirty="0">
                <a:latin typeface="Times New Roman" charset="0"/>
                <a:ea typeface="Times New Roman" charset="0"/>
                <a:cs typeface="Times New Roman" charset="0"/>
              </a:rPr>
              <a:t> </a:t>
            </a:r>
            <a:r>
              <a:rPr lang="zh-CN" altLang="en-US" sz="3200" dirty="0"/>
              <a:t>算法针对聚类所得簇划分</a:t>
            </a:r>
            <a:r>
              <a:rPr lang="zh-CN" altLang="en-US" sz="3200" i="1" dirty="0">
                <a:latin typeface="Times New Roman" pitchFamily="18" charset="0"/>
                <a:cs typeface="Times New Roman" pitchFamily="18" charset="0"/>
              </a:rPr>
              <a:t>                                    </a:t>
            </a:r>
            <a:r>
              <a:rPr lang="zh-CN" altLang="en-US" sz="3200" dirty="0">
                <a:solidFill>
                  <a:srgbClr val="0B37FF"/>
                </a:solidFill>
                <a:latin typeface="Times New Roman" pitchFamily="18" charset="0"/>
                <a:cs typeface="Times New Roman" pitchFamily="18" charset="0"/>
              </a:rPr>
              <a:t>最小化平方误差 </a:t>
            </a:r>
            <a:r>
              <a:rPr lang="en-US" altLang="zh-CN" sz="3200" dirty="0">
                <a:solidFill>
                  <a:srgbClr val="0B37FF"/>
                </a:solidFill>
                <a:latin typeface="Times New Roman" pitchFamily="18" charset="0"/>
                <a:cs typeface="Times New Roman" pitchFamily="18" charset="0"/>
              </a:rPr>
              <a:t>(MSE)</a:t>
            </a:r>
            <a:endParaRPr lang="zh-CN" altLang="en-US" sz="3200" dirty="0">
              <a:solidFill>
                <a:srgbClr val="0B37FF"/>
              </a:solidFill>
            </a:endParaRPr>
          </a:p>
          <a:p>
            <a:pPr marL="0" indent="0">
              <a:lnSpc>
                <a:spcPct val="110000"/>
              </a:lnSpc>
              <a:buNone/>
            </a:pPr>
            <a:endParaRPr lang="en-US" altLang="zh-CN" sz="3200" dirty="0"/>
          </a:p>
          <a:p>
            <a:pPr marL="0" indent="0">
              <a:lnSpc>
                <a:spcPct val="110000"/>
              </a:lnSpc>
              <a:buNone/>
            </a:pPr>
            <a:r>
              <a:rPr lang="zh-CN" altLang="en-US" sz="3200" dirty="0"/>
              <a:t>其中，                     是簇 </a:t>
            </a:r>
            <a:r>
              <a:rPr lang="en-US" altLang="zh-CN" sz="3200" i="1" dirty="0">
                <a:latin typeface="Times New Roman" charset="0"/>
                <a:ea typeface="Times New Roman" charset="0"/>
                <a:cs typeface="Times New Roman" charset="0"/>
              </a:rPr>
              <a:t>C</a:t>
            </a:r>
            <a:r>
              <a:rPr lang="en-US" altLang="zh-CN" sz="3200" i="1" baseline="-25000" dirty="0">
                <a:latin typeface="Times New Roman" charset="0"/>
                <a:ea typeface="Times New Roman" charset="0"/>
                <a:cs typeface="Times New Roman" charset="0"/>
              </a:rPr>
              <a:t>i</a:t>
            </a:r>
            <a:r>
              <a:rPr lang="zh-CN" altLang="en-US" sz="3200" dirty="0"/>
              <a:t> 的</a:t>
            </a:r>
            <a:r>
              <a:rPr lang="zh-CN" altLang="en-US" sz="3200" b="1" dirty="0">
                <a:solidFill>
                  <a:srgbClr val="FF0000"/>
                </a:solidFill>
              </a:rPr>
              <a:t>均值向量</a:t>
            </a:r>
            <a:r>
              <a:rPr lang="zh-CN" altLang="en-US" sz="3200" dirty="0"/>
              <a:t>。</a:t>
            </a:r>
            <a:endParaRPr lang="en-US" altLang="zh-CN" sz="3200" dirty="0"/>
          </a:p>
          <a:p>
            <a:pPr marL="0" indent="0">
              <a:lnSpc>
                <a:spcPct val="110000"/>
              </a:lnSpc>
              <a:buNone/>
            </a:pPr>
            <a:r>
              <a:rPr lang="en-US" altLang="zh-CN" sz="3200" dirty="0"/>
              <a:t> </a:t>
            </a:r>
            <a:r>
              <a:rPr lang="en-US" altLang="zh-CN" sz="3200" i="1" dirty="0">
                <a:latin typeface="Times New Roman" charset="0"/>
                <a:ea typeface="Times New Roman" charset="0"/>
                <a:cs typeface="Times New Roman" charset="0"/>
              </a:rPr>
              <a:t>E</a:t>
            </a:r>
            <a:r>
              <a:rPr lang="en-US" altLang="zh-CN" sz="3200" dirty="0"/>
              <a:t> </a:t>
            </a:r>
            <a:r>
              <a:rPr lang="zh-CN" altLang="en-US" sz="3200" dirty="0"/>
              <a:t>值在一定程度上</a:t>
            </a:r>
            <a:r>
              <a:rPr lang="zh-CN" altLang="en-US" sz="3200" dirty="0">
                <a:solidFill>
                  <a:srgbClr val="0B37FF"/>
                </a:solidFill>
              </a:rPr>
              <a:t>刻画了簇内样本围绕</a:t>
            </a:r>
            <a:r>
              <a:rPr lang="zh-CN" altLang="en-US" sz="3200" dirty="0">
                <a:solidFill>
                  <a:srgbClr val="FF0000"/>
                </a:solidFill>
              </a:rPr>
              <a:t>簇均值向量</a:t>
            </a:r>
            <a:r>
              <a:rPr lang="zh-CN" altLang="en-US" sz="3200" dirty="0">
                <a:solidFill>
                  <a:srgbClr val="0B37FF"/>
                </a:solidFill>
              </a:rPr>
              <a:t>的紧密程度 </a:t>
            </a:r>
            <a:r>
              <a:rPr lang="en-US" altLang="zh-CN" sz="3200" dirty="0"/>
              <a:t>-</a:t>
            </a:r>
            <a:r>
              <a:rPr lang="en-US" altLang="zh-CN" sz="3200" i="1" dirty="0">
                <a:latin typeface="Times New Roman" charset="0"/>
                <a:ea typeface="Times New Roman" charset="0"/>
                <a:cs typeface="Times New Roman" charset="0"/>
              </a:rPr>
              <a:t> E</a:t>
            </a:r>
            <a:r>
              <a:rPr lang="zh-CN" altLang="en-US" sz="3200" dirty="0"/>
              <a:t> </a:t>
            </a:r>
            <a:r>
              <a:rPr lang="zh-CN" altLang="en-US" sz="3200" dirty="0">
                <a:solidFill>
                  <a:srgbClr val="0B37FF"/>
                </a:solidFill>
              </a:rPr>
              <a:t>值越小，簇内样本相似度越高</a:t>
            </a:r>
            <a:r>
              <a:rPr lang="zh-CN" altLang="en-US" sz="3200" dirty="0"/>
              <a:t>。</a:t>
            </a:r>
            <a:endParaRPr lang="en-US" altLang="zh-CN" sz="3200" dirty="0"/>
          </a:p>
          <a:p>
            <a:pPr>
              <a:lnSpc>
                <a:spcPct val="110000"/>
              </a:lnSpc>
            </a:pPr>
            <a:r>
              <a:rPr lang="zh-CN" altLang="en-US" sz="2800" dirty="0"/>
              <a:t>算法流程（</a:t>
            </a:r>
            <a:r>
              <a:rPr lang="zh-CN" altLang="en-US" sz="2800" dirty="0">
                <a:solidFill>
                  <a:srgbClr val="0B37FF"/>
                </a:solidFill>
              </a:rPr>
              <a:t>迭代优化</a:t>
            </a:r>
            <a:r>
              <a:rPr lang="zh-CN" altLang="en-US" sz="2800" dirty="0"/>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617" y="2143061"/>
            <a:ext cx="2842582" cy="93258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979" y="1547639"/>
            <a:ext cx="3159071" cy="52651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098" y="1047673"/>
            <a:ext cx="3399381" cy="468879"/>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734" y="3305166"/>
            <a:ext cx="3096190" cy="653854"/>
          </a:xfrm>
          <a:prstGeom prst="rect">
            <a:avLst/>
          </a:prstGeom>
        </p:spPr>
      </p:pic>
    </p:spTree>
    <p:extLst>
      <p:ext uri="{BB962C8B-B14F-4D97-AF65-F5344CB8AC3E}">
        <p14:creationId xmlns:p14="http://schemas.microsoft.com/office/powerpoint/2010/main" val="1526956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en-US" altLang="zh-CN" dirty="0"/>
              <a:t>-means</a:t>
            </a:r>
            <a:endParaRPr lang="zh-CN" altLang="en-US" dirty="0"/>
          </a:p>
        </p:txBody>
      </p:sp>
      <p:sp>
        <p:nvSpPr>
          <p:cNvPr id="5" name="内容占位符 4"/>
          <p:cNvSpPr>
            <a:spLocks noGrp="1"/>
          </p:cNvSpPr>
          <p:nvPr>
            <p:ph idx="1"/>
          </p:nvPr>
        </p:nvSpPr>
        <p:spPr>
          <a:xfrm>
            <a:off x="260350" y="820738"/>
            <a:ext cx="8616950" cy="5300662"/>
          </a:xfrm>
        </p:spPr>
        <p:txBody>
          <a:bodyPr/>
          <a:lstStyle/>
          <a:p>
            <a:r>
              <a:rPr altLang="en-US" dirty="0"/>
              <a:t>算法伪代码：</a:t>
            </a:r>
            <a:endParaRPr lang="en-US" altLang="en-US" dirty="0"/>
          </a:p>
        </p:txBody>
      </p:sp>
      <p:pic>
        <p:nvPicPr>
          <p:cNvPr id="71683" name="Picture 3" descr="G:\Users\lamda\Desktop\figures\kmeans_algo.png"/>
          <p:cNvPicPr>
            <a:picLocks noChangeAspect="1" noChangeArrowheads="1"/>
          </p:cNvPicPr>
          <p:nvPr/>
        </p:nvPicPr>
        <p:blipFill>
          <a:blip r:embed="rId2" cstate="print"/>
          <a:srcRect/>
          <a:stretch>
            <a:fillRect/>
          </a:stretch>
        </p:blipFill>
        <p:spPr bwMode="auto">
          <a:xfrm>
            <a:off x="1445831" y="1285241"/>
            <a:ext cx="6387368" cy="4988950"/>
          </a:xfrm>
          <a:prstGeom prst="rect">
            <a:avLst/>
          </a:prstGeom>
          <a:noFill/>
        </p:spPr>
      </p:pic>
      <p:sp>
        <p:nvSpPr>
          <p:cNvPr id="2" name="矩形 1"/>
          <p:cNvSpPr/>
          <p:nvPr/>
        </p:nvSpPr>
        <p:spPr>
          <a:xfrm>
            <a:off x="6346557" y="1976715"/>
            <a:ext cx="1800493" cy="369332"/>
          </a:xfrm>
          <a:prstGeom prst="rect">
            <a:avLst/>
          </a:prstGeom>
        </p:spPr>
        <p:txBody>
          <a:bodyPr wrap="none">
            <a:spAutoFit/>
          </a:bodyPr>
          <a:lstStyle/>
          <a:p>
            <a:r>
              <a:rPr lang="zh-CN" altLang="en-US" b="1" dirty="0">
                <a:solidFill>
                  <a:srgbClr val="FF0000"/>
                </a:solidFill>
              </a:rPr>
              <a:t>初始化均值向量</a:t>
            </a:r>
            <a:endParaRPr lang="zh-CN" altLang="en-US"/>
          </a:p>
        </p:txBody>
      </p:sp>
      <p:sp>
        <p:nvSpPr>
          <p:cNvPr id="6" name="右大括号 5"/>
          <p:cNvSpPr/>
          <p:nvPr/>
        </p:nvSpPr>
        <p:spPr>
          <a:xfrm rot="10800000">
            <a:off x="1151905" y="2779630"/>
            <a:ext cx="178129" cy="877970"/>
          </a:xfrm>
          <a:prstGeom prst="rightBrace">
            <a:avLst>
              <a:gd name="adj1" fmla="val 66666"/>
              <a:gd name="adj2" fmla="val 50000"/>
            </a:avLst>
          </a:prstGeom>
          <a:ln w="25400">
            <a:solidFill>
              <a:srgbClr val="0B3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大括号 6"/>
          <p:cNvSpPr/>
          <p:nvPr/>
        </p:nvSpPr>
        <p:spPr>
          <a:xfrm rot="10800000">
            <a:off x="1120738" y="3871356"/>
            <a:ext cx="209297" cy="1496290"/>
          </a:xfrm>
          <a:prstGeom prst="rightBrace">
            <a:avLst>
              <a:gd name="adj1" fmla="val 66666"/>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4085517" y="5403271"/>
            <a:ext cx="1107996" cy="369332"/>
          </a:xfrm>
          <a:prstGeom prst="rect">
            <a:avLst/>
          </a:prstGeom>
        </p:spPr>
        <p:txBody>
          <a:bodyPr wrap="none">
            <a:spAutoFit/>
          </a:bodyPr>
          <a:lstStyle/>
          <a:p>
            <a:r>
              <a:rPr lang="zh-CN" altLang="en-US" b="1" dirty="0">
                <a:solidFill>
                  <a:srgbClr val="FF0000"/>
                </a:solidFill>
              </a:rPr>
              <a:t>结束标志</a:t>
            </a:r>
            <a:endParaRPr lang="zh-CN" altLang="en-US"/>
          </a:p>
        </p:txBody>
      </p:sp>
      <p:sp>
        <p:nvSpPr>
          <p:cNvPr id="3" name="矩形 2"/>
          <p:cNvSpPr/>
          <p:nvPr/>
        </p:nvSpPr>
        <p:spPr>
          <a:xfrm>
            <a:off x="552055" y="2346047"/>
            <a:ext cx="636675" cy="1477328"/>
          </a:xfrm>
          <a:prstGeom prst="rect">
            <a:avLst/>
          </a:prstGeom>
        </p:spPr>
        <p:txBody>
          <a:bodyPr wrap="square">
            <a:spAutoFit/>
          </a:bodyPr>
          <a:lstStyle/>
          <a:p>
            <a:r>
              <a:rPr lang="zh-CN" altLang="en-US" b="1" dirty="0">
                <a:solidFill>
                  <a:srgbClr val="0B37FF"/>
                </a:solidFill>
              </a:rPr>
              <a:t>更新簇划分</a:t>
            </a:r>
            <a:endParaRPr lang="zh-CN" altLang="en-US"/>
          </a:p>
        </p:txBody>
      </p:sp>
      <p:sp>
        <p:nvSpPr>
          <p:cNvPr id="9" name="矩形 8"/>
          <p:cNvSpPr/>
          <p:nvPr/>
        </p:nvSpPr>
        <p:spPr>
          <a:xfrm>
            <a:off x="539544" y="3823375"/>
            <a:ext cx="405156" cy="1754326"/>
          </a:xfrm>
          <a:prstGeom prst="rect">
            <a:avLst/>
          </a:prstGeom>
        </p:spPr>
        <p:txBody>
          <a:bodyPr wrap="square">
            <a:spAutoFit/>
          </a:bodyPr>
          <a:lstStyle/>
          <a:p>
            <a:r>
              <a:rPr lang="zh-CN" altLang="en-US" b="1" dirty="0">
                <a:solidFill>
                  <a:srgbClr val="C00000"/>
                </a:solidFill>
              </a:rPr>
              <a:t>计算均值向量</a:t>
            </a:r>
            <a:endParaRPr lang="zh-CN" altLang="en-US" b="1">
              <a:solidFill>
                <a:srgbClr val="C00000"/>
              </a:solidFill>
            </a:endParaRPr>
          </a:p>
        </p:txBody>
      </p:sp>
    </p:spTree>
    <p:extLst>
      <p:ext uri="{BB962C8B-B14F-4D97-AF65-F5344CB8AC3E}">
        <p14:creationId xmlns:p14="http://schemas.microsoft.com/office/powerpoint/2010/main" val="349001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K-means</a:t>
            </a:r>
            <a:endParaRPr lang="zh-CN" altLang="en-US" dirty="0"/>
          </a:p>
        </p:txBody>
      </p:sp>
      <p:pic>
        <p:nvPicPr>
          <p:cNvPr id="3" name="图片 2">
            <a:extLst>
              <a:ext uri="{FF2B5EF4-FFF2-40B4-BE49-F238E27FC236}">
                <a16:creationId xmlns:a16="http://schemas.microsoft.com/office/drawing/2014/main" id="{E1ACB0EE-2FE6-0C41-9B4F-CE70FF747B8C}"/>
              </a:ext>
            </a:extLst>
          </p:cNvPr>
          <p:cNvPicPr>
            <a:picLocks noChangeAspect="1"/>
          </p:cNvPicPr>
          <p:nvPr/>
        </p:nvPicPr>
        <p:blipFill>
          <a:blip r:embed="rId2"/>
          <a:stretch>
            <a:fillRect/>
          </a:stretch>
        </p:blipFill>
        <p:spPr>
          <a:xfrm>
            <a:off x="163038" y="1272000"/>
            <a:ext cx="8838014" cy="4428156"/>
          </a:xfrm>
          <a:prstGeom prst="rect">
            <a:avLst/>
          </a:prstGeom>
        </p:spPr>
      </p:pic>
    </p:spTree>
    <p:extLst>
      <p:ext uri="{BB962C8B-B14F-4D97-AF65-F5344CB8AC3E}">
        <p14:creationId xmlns:p14="http://schemas.microsoft.com/office/powerpoint/2010/main" val="123380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3" name="内容占位符 2"/>
          <p:cNvSpPr>
            <a:spLocks noGrp="1"/>
          </p:cNvSpPr>
          <p:nvPr>
            <p:ph idx="1"/>
          </p:nvPr>
        </p:nvSpPr>
        <p:spPr/>
        <p:txBody>
          <a:bodyPr>
            <a:normAutofit/>
          </a:bodyPr>
          <a:lstStyle/>
          <a:p>
            <a:r>
              <a:rPr lang="en-US" altLang="zh-CN" sz="2800" i="1" dirty="0">
                <a:latin typeface="Times New Roman" pitchFamily="18" charset="0"/>
                <a:cs typeface="Times New Roman" pitchFamily="18" charset="0"/>
              </a:rPr>
              <a:t>k</a:t>
            </a:r>
            <a:r>
              <a:rPr lang="zh-CN" altLang="en-US" sz="2800" dirty="0"/>
              <a:t>均值算法实例</a:t>
            </a:r>
            <a:endParaRPr lang="en-US" altLang="zh-CN" sz="2800" dirty="0"/>
          </a:p>
          <a:p>
            <a:pPr marL="0" indent="0">
              <a:buNone/>
            </a:pPr>
            <a:r>
              <a:rPr lang="zh-CN" altLang="en-US" sz="2800" dirty="0"/>
              <a:t>以表</a:t>
            </a:r>
            <a:r>
              <a:rPr lang="en-US" altLang="zh-CN" sz="2800" dirty="0"/>
              <a:t>9-1</a:t>
            </a:r>
            <a:r>
              <a:rPr lang="zh-CN" altLang="en-US" sz="2800" dirty="0"/>
              <a:t>的西瓜数据集</a:t>
            </a:r>
            <a:r>
              <a:rPr lang="en-US" altLang="zh-CN" sz="2800" dirty="0"/>
              <a:t>4.0</a:t>
            </a:r>
            <a:r>
              <a:rPr lang="zh-CN" altLang="en-US" sz="2800" dirty="0"/>
              <a:t>为例，来演示 </a:t>
            </a:r>
            <a:r>
              <a:rPr lang="en-US" altLang="zh-CN" sz="2800" i="1" dirty="0">
                <a:latin typeface="Times New Roman" pitchFamily="18" charset="0"/>
                <a:cs typeface="Times New Roman" pitchFamily="18" charset="0"/>
              </a:rPr>
              <a:t>k</a:t>
            </a:r>
            <a:r>
              <a:rPr lang="zh-CN" altLang="en-US" sz="2800" i="1" dirty="0">
                <a:latin typeface="Times New Roman" pitchFamily="18" charset="0"/>
                <a:cs typeface="Times New Roman" pitchFamily="18" charset="0"/>
              </a:rPr>
              <a:t> </a:t>
            </a:r>
            <a:r>
              <a:rPr lang="zh-CN" altLang="en-US" sz="2800" dirty="0"/>
              <a:t>均值算法的学习过程。将编号为 </a:t>
            </a:r>
            <a:r>
              <a:rPr lang="en-US" altLang="zh-CN" sz="2800" i="1" dirty="0">
                <a:latin typeface="Times New Roman" charset="0"/>
                <a:ea typeface="Times New Roman" charset="0"/>
                <a:cs typeface="Times New Roman" charset="0"/>
              </a:rPr>
              <a:t>i</a:t>
            </a:r>
            <a:r>
              <a:rPr lang="zh-CN" altLang="en-US" sz="2800" dirty="0"/>
              <a:t> 的样本称为 </a:t>
            </a:r>
            <a:r>
              <a:rPr lang="en-US" altLang="zh-CN" sz="2800" i="1" dirty="0">
                <a:latin typeface="Times New Roman" charset="0"/>
                <a:ea typeface="Times New Roman" charset="0"/>
                <a:cs typeface="Times New Roman" charset="0"/>
              </a:rPr>
              <a:t>x</a:t>
            </a:r>
            <a:r>
              <a:rPr lang="en-US" altLang="zh-CN" sz="2800" i="1" baseline="-25000" dirty="0">
                <a:latin typeface="Times New Roman" charset="0"/>
                <a:ea typeface="Times New Roman" charset="0"/>
                <a:cs typeface="Times New Roman" charset="0"/>
              </a:rPr>
              <a:t>i</a:t>
            </a:r>
            <a:r>
              <a:rPr lang="zh-CN" altLang="en-US" sz="2800" dirty="0"/>
              <a:t> </a:t>
            </a:r>
            <a:r>
              <a:rPr lang="en-US" altLang="zh-CN" sz="2800" dirty="0"/>
              <a:t>. </a:t>
            </a:r>
          </a:p>
        </p:txBody>
      </p:sp>
      <p:pic>
        <p:nvPicPr>
          <p:cNvPr id="5" name="图片 4"/>
          <p:cNvPicPr>
            <a:picLocks noChangeAspect="1"/>
          </p:cNvPicPr>
          <p:nvPr/>
        </p:nvPicPr>
        <p:blipFill>
          <a:blip r:embed="rId2"/>
          <a:stretch>
            <a:fillRect/>
          </a:stretch>
        </p:blipFill>
        <p:spPr>
          <a:xfrm>
            <a:off x="573592" y="2741152"/>
            <a:ext cx="7935971" cy="3405171"/>
          </a:xfrm>
          <a:prstGeom prst="rect">
            <a:avLst/>
          </a:prstGeom>
        </p:spPr>
      </p:pic>
    </p:spTree>
    <p:extLst>
      <p:ext uri="{BB962C8B-B14F-4D97-AF65-F5344CB8AC3E}">
        <p14:creationId xmlns:p14="http://schemas.microsoft.com/office/powerpoint/2010/main" val="381105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原型聚类</a:t>
            </a:r>
            <a:r>
              <a:rPr lang="en-US" altLang="zh-CN" dirty="0"/>
              <a:t> – </a:t>
            </a:r>
            <a:r>
              <a:rPr lang="en-US" altLang="zh-CN" i="1" dirty="0">
                <a:latin typeface="Times New Roman" pitchFamily="18" charset="0"/>
                <a:cs typeface="Times New Roman" pitchFamily="18" charset="0"/>
              </a:rPr>
              <a:t>k</a:t>
            </a:r>
            <a:r>
              <a:rPr lang="zh-CN" altLang="en-US" dirty="0"/>
              <a:t>均值算法</a:t>
            </a:r>
          </a:p>
        </p:txBody>
      </p:sp>
      <p:sp>
        <p:nvSpPr>
          <p:cNvPr id="5" name="内容占位符 4"/>
          <p:cNvSpPr>
            <a:spLocks noGrp="1"/>
          </p:cNvSpPr>
          <p:nvPr>
            <p:ph idx="1"/>
          </p:nvPr>
        </p:nvSpPr>
        <p:spPr>
          <a:xfrm>
            <a:off x="260350" y="1059790"/>
            <a:ext cx="8616950" cy="4854576"/>
          </a:xfrm>
        </p:spPr>
        <p:txBody>
          <a:bodyPr>
            <a:normAutofit/>
          </a:bodyPr>
          <a:lstStyle/>
          <a:p>
            <a:r>
              <a:rPr altLang="en-US" sz="2400" dirty="0"/>
              <a:t>聚类结果：</a:t>
            </a:r>
            <a:endParaRPr lang="en-US" altLang="en-US" sz="2400" dirty="0"/>
          </a:p>
        </p:txBody>
      </p:sp>
      <p:pic>
        <p:nvPicPr>
          <p:cNvPr id="72706" name="Picture 2" descr="G:\Users\lamda\Desktop\figures\kmeans_fig.png"/>
          <p:cNvPicPr>
            <a:picLocks noChangeAspect="1" noChangeArrowheads="1"/>
          </p:cNvPicPr>
          <p:nvPr/>
        </p:nvPicPr>
        <p:blipFill>
          <a:blip r:embed="rId2" cstate="print"/>
          <a:srcRect/>
          <a:stretch>
            <a:fillRect/>
          </a:stretch>
        </p:blipFill>
        <p:spPr bwMode="auto">
          <a:xfrm>
            <a:off x="2023818" y="1593011"/>
            <a:ext cx="5502728" cy="4673746"/>
          </a:xfrm>
          <a:prstGeom prst="rect">
            <a:avLst/>
          </a:prstGeom>
          <a:noFill/>
        </p:spPr>
      </p:pic>
    </p:spTree>
    <p:extLst>
      <p:ext uri="{BB962C8B-B14F-4D97-AF65-F5344CB8AC3E}">
        <p14:creationId xmlns:p14="http://schemas.microsoft.com/office/powerpoint/2010/main" val="3490017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x-none" altLang="zh-CN" dirty="0"/>
              <a:t>K-means</a:t>
            </a:r>
            <a:r>
              <a:rPr lang="zh-CN" altLang="x-none" dirty="0"/>
              <a:t>是初值敏感的</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05" y="941508"/>
            <a:ext cx="7296390" cy="356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 name="矩形 1"/>
          <p:cNvSpPr/>
          <p:nvPr/>
        </p:nvSpPr>
        <p:spPr>
          <a:xfrm>
            <a:off x="690206" y="4624010"/>
            <a:ext cx="7456844" cy="1200329"/>
          </a:xfrm>
          <a:prstGeom prst="rect">
            <a:avLst/>
          </a:prstGeom>
        </p:spPr>
        <p:txBody>
          <a:bodyPr wrap="square">
            <a:spAutoFit/>
          </a:bodyPr>
          <a:lstStyle/>
          <a:p>
            <a:r>
              <a:rPr lang="zh-CN" altLang="en-US" sz="2400" b="1" i="1" dirty="0">
                <a:solidFill>
                  <a:srgbClr val="FF0000"/>
                </a:solidFill>
              </a:rPr>
              <a:t>通常解决办法： </a:t>
            </a:r>
            <a:endParaRPr lang="en-US" altLang="zh-CN" sz="2400" b="1" i="1" dirty="0">
              <a:solidFill>
                <a:srgbClr val="FF0000"/>
              </a:solidFill>
            </a:endParaRPr>
          </a:p>
          <a:p>
            <a:pPr marL="457200" indent="-457200">
              <a:buAutoNum type="arabicPeriod"/>
            </a:pPr>
            <a:r>
              <a:rPr lang="zh-CN" altLang="en-US" sz="2400" b="1" i="1" dirty="0">
                <a:solidFill>
                  <a:srgbClr val="FF0000"/>
                </a:solidFill>
              </a:rPr>
              <a:t>选多个初始值进行聚类，比较最终结果。</a:t>
            </a:r>
            <a:endParaRPr lang="en-US" altLang="zh-CN" sz="2400" b="1" i="1" dirty="0">
              <a:solidFill>
                <a:srgbClr val="FF0000"/>
              </a:solidFill>
            </a:endParaRPr>
          </a:p>
          <a:p>
            <a:pPr marL="457200" indent="-457200">
              <a:buAutoNum type="arabicPeriod"/>
            </a:pPr>
            <a:r>
              <a:rPr lang="zh-CN" altLang="en-US" sz="2400" b="1" i="1" dirty="0">
                <a:solidFill>
                  <a:srgbClr val="FF0000"/>
                </a:solidFill>
              </a:rPr>
              <a:t>二分 </a:t>
            </a:r>
            <a:r>
              <a:rPr lang="mr-IN" altLang="zh-CN" sz="2400" b="1" i="1" dirty="0">
                <a:solidFill>
                  <a:srgbClr val="FF0000"/>
                </a:solidFill>
              </a:rPr>
              <a:t>–</a:t>
            </a:r>
            <a:r>
              <a:rPr lang="zh-CN" altLang="en-US" sz="2400" b="1" i="1" dirty="0">
                <a:solidFill>
                  <a:srgbClr val="FF0000"/>
                </a:solidFill>
              </a:rPr>
              <a:t> 均值聚类：把</a:t>
            </a:r>
            <a:r>
              <a:rPr lang="zh-Hans" altLang="en-US" sz="2400" b="1" i="1" dirty="0">
                <a:solidFill>
                  <a:srgbClr val="FF0000"/>
                </a:solidFill>
              </a:rPr>
              <a:t> </a:t>
            </a:r>
            <a:r>
              <a:rPr lang="en-US" altLang="zh-CN" sz="2400" b="1" i="1" dirty="0">
                <a:solidFill>
                  <a:srgbClr val="FF0000"/>
                </a:solidFill>
              </a:rPr>
              <a:t>MSE</a:t>
            </a:r>
            <a:r>
              <a:rPr lang="zh-CN" altLang="en-US" sz="2400" b="1" i="1" dirty="0">
                <a:solidFill>
                  <a:srgbClr val="FF0000"/>
                </a:solidFill>
              </a:rPr>
              <a:t> 大的进行二分！</a:t>
            </a:r>
            <a:endParaRPr lang="en-US" altLang="zh-CN" sz="2400" b="1" i="1" dirty="0">
              <a:solidFill>
                <a:srgbClr val="FF0000"/>
              </a:solidFill>
            </a:endParaRPr>
          </a:p>
        </p:txBody>
      </p:sp>
    </p:spTree>
    <p:extLst>
      <p:ext uri="{BB962C8B-B14F-4D97-AF65-F5344CB8AC3E}">
        <p14:creationId xmlns:p14="http://schemas.microsoft.com/office/powerpoint/2010/main" val="511636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x-none" altLang="zh-CN"/>
              <a:t>K-means</a:t>
            </a:r>
            <a:r>
              <a:rPr lang="en-US" altLang="zh-CN" dirty="0"/>
              <a:t>+</a:t>
            </a:r>
            <a:r>
              <a:rPr lang="en-US" altLang="zh-Hans" dirty="0"/>
              <a:t>+</a:t>
            </a:r>
            <a:endParaRPr lang="zh-CN" altLang="x-none" dirty="0"/>
          </a:p>
        </p:txBody>
      </p:sp>
      <p:sp>
        <p:nvSpPr>
          <p:cNvPr id="3" name="矩形 2">
            <a:extLst>
              <a:ext uri="{FF2B5EF4-FFF2-40B4-BE49-F238E27FC236}">
                <a16:creationId xmlns:a16="http://schemas.microsoft.com/office/drawing/2014/main" id="{DFBF89E5-C5C7-964B-A20A-6578505B7949}"/>
              </a:ext>
            </a:extLst>
          </p:cNvPr>
          <p:cNvSpPr/>
          <p:nvPr/>
        </p:nvSpPr>
        <p:spPr>
          <a:xfrm>
            <a:off x="260350" y="961979"/>
            <a:ext cx="8478982" cy="5478423"/>
          </a:xfrm>
          <a:prstGeom prst="rect">
            <a:avLst/>
          </a:prstGeom>
        </p:spPr>
        <p:txBody>
          <a:bodyPr wrap="square">
            <a:spAutoFit/>
          </a:bodyPr>
          <a:lstStyle/>
          <a:p>
            <a:pPr algn="just" latinLnBrk="1"/>
            <a:r>
              <a:rPr lang="en" altLang="zh-CN" sz="2800" dirty="0">
                <a:solidFill>
                  <a:srgbClr val="4F4F4F"/>
                </a:solidFill>
                <a:latin typeface="-apple-system"/>
              </a:rPr>
              <a:t>K-Means++</a:t>
            </a:r>
            <a:r>
              <a:rPr lang="zh-CN" altLang="en-US" sz="2800" dirty="0">
                <a:solidFill>
                  <a:srgbClr val="4F4F4F"/>
                </a:solidFill>
                <a:latin typeface="-apple-system"/>
              </a:rPr>
              <a:t>算法在聚类中心的初始化过程中的基本原则是使得</a:t>
            </a:r>
            <a:r>
              <a:rPr lang="zh-CN" altLang="en-US" sz="2800" dirty="0">
                <a:solidFill>
                  <a:srgbClr val="0B37FF"/>
                </a:solidFill>
                <a:latin typeface="-apple-system"/>
              </a:rPr>
              <a:t>初始的聚类中心之间的相互距离尽可能远</a:t>
            </a:r>
            <a:r>
              <a:rPr lang="zh-CN" altLang="en-US" sz="2800" dirty="0">
                <a:solidFill>
                  <a:srgbClr val="4F4F4F"/>
                </a:solidFill>
                <a:latin typeface="-apple-system"/>
              </a:rPr>
              <a:t>：</a:t>
            </a:r>
          </a:p>
          <a:p>
            <a:pPr marL="342900" indent="-342900" latinLnBrk="1">
              <a:buFont typeface="Arial" panose="020B0604020202020204" pitchFamily="34" charset="0"/>
              <a:buChar char="•"/>
            </a:pPr>
            <a:r>
              <a:rPr lang="zh-CN" altLang="en-US" sz="2400" dirty="0">
                <a:solidFill>
                  <a:srgbClr val="333333"/>
                </a:solidFill>
                <a:latin typeface="-apple-system"/>
              </a:rPr>
              <a:t>在数据集中</a:t>
            </a:r>
            <a:r>
              <a:rPr lang="zh-CN" altLang="en-US" sz="2400" dirty="0">
                <a:solidFill>
                  <a:srgbClr val="0B37FF"/>
                </a:solidFill>
                <a:latin typeface="-apple-system"/>
              </a:rPr>
              <a:t>随机选择一个样本点</a:t>
            </a:r>
            <a:r>
              <a:rPr lang="zh-CN" altLang="en-US" sz="2400" dirty="0">
                <a:solidFill>
                  <a:srgbClr val="333333"/>
                </a:solidFill>
                <a:latin typeface="-apple-system"/>
              </a:rPr>
              <a:t>作为第一个初始化的聚类中心</a:t>
            </a:r>
            <a:r>
              <a:rPr lang="en-US" altLang="zh-CN" sz="2400" dirty="0">
                <a:solidFill>
                  <a:srgbClr val="333333"/>
                </a:solidFill>
                <a:latin typeface="-apple-system"/>
              </a:rPr>
              <a:t>;</a:t>
            </a:r>
            <a:endParaRPr lang="zh-CN" altLang="en-US" sz="2400" dirty="0">
              <a:solidFill>
                <a:srgbClr val="333333"/>
              </a:solidFill>
              <a:latin typeface="-apple-system"/>
            </a:endParaRPr>
          </a:p>
          <a:p>
            <a:pPr marL="342900" indent="-342900" latinLnBrk="1">
              <a:buFont typeface="Arial" panose="020B0604020202020204" pitchFamily="34" charset="0"/>
              <a:buChar char="•"/>
            </a:pPr>
            <a:r>
              <a:rPr lang="zh-CN" altLang="en-US" sz="2400" dirty="0">
                <a:solidFill>
                  <a:srgbClr val="333333"/>
                </a:solidFill>
                <a:latin typeface="-apple-system"/>
              </a:rPr>
              <a:t>选择出其余的聚类中心： </a:t>
            </a:r>
          </a:p>
          <a:p>
            <a:pPr marL="800100" lvl="1" indent="-342900" latinLnBrk="1">
              <a:buFont typeface="Wingdings" pitchFamily="2" charset="2"/>
              <a:buChar char="ü"/>
            </a:pPr>
            <a:r>
              <a:rPr lang="zh-CN" altLang="en-US" sz="2000" dirty="0">
                <a:solidFill>
                  <a:srgbClr val="333333"/>
                </a:solidFill>
                <a:latin typeface="-apple-system"/>
              </a:rPr>
              <a:t>对于数据集中的</a:t>
            </a:r>
            <a:r>
              <a:rPr lang="zh-CN" altLang="en-US" sz="2000" dirty="0">
                <a:solidFill>
                  <a:srgbClr val="0B37FF"/>
                </a:solidFill>
                <a:latin typeface="-apple-system"/>
              </a:rPr>
              <a:t>每一个点</a:t>
            </a:r>
            <a:r>
              <a:rPr lang="en" altLang="zh-CN" sz="2000" dirty="0">
                <a:solidFill>
                  <a:srgbClr val="0B37FF"/>
                </a:solidFill>
                <a:latin typeface="-apple-system"/>
              </a:rPr>
              <a:t>x</a:t>
            </a:r>
            <a:r>
              <a:rPr lang="zh-CN" altLang="en" sz="2000" dirty="0">
                <a:solidFill>
                  <a:srgbClr val="333333"/>
                </a:solidFill>
                <a:latin typeface="-apple-system"/>
              </a:rPr>
              <a:t>，</a:t>
            </a:r>
            <a:r>
              <a:rPr lang="zh-CN" altLang="en-US" sz="2000" dirty="0">
                <a:solidFill>
                  <a:srgbClr val="333333"/>
                </a:solidFill>
                <a:latin typeface="-apple-system"/>
              </a:rPr>
              <a:t>计算它与</a:t>
            </a:r>
            <a:r>
              <a:rPr lang="en" altLang="zh-CN" sz="2000" dirty="0">
                <a:solidFill>
                  <a:srgbClr val="0B37FF"/>
                </a:solidFill>
                <a:latin typeface="-apple-system"/>
              </a:rPr>
              <a:t>seed</a:t>
            </a:r>
            <a:r>
              <a:rPr lang="en" altLang="zh-CN" sz="2000" dirty="0">
                <a:solidFill>
                  <a:srgbClr val="333333"/>
                </a:solidFill>
                <a:latin typeface="-apple-system"/>
              </a:rPr>
              <a:t>(</a:t>
            </a:r>
            <a:r>
              <a:rPr lang="zh-CN" altLang="en-US" sz="2000" dirty="0">
                <a:solidFill>
                  <a:srgbClr val="333333"/>
                </a:solidFill>
                <a:latin typeface="-apple-system"/>
              </a:rPr>
              <a:t>指已选择的</a:t>
            </a:r>
            <a:r>
              <a:rPr lang="en" altLang="zh-CN" sz="2000" dirty="0">
                <a:solidFill>
                  <a:srgbClr val="333333"/>
                </a:solidFill>
                <a:latin typeface="-apple-system"/>
              </a:rPr>
              <a:t>seed)</a:t>
            </a:r>
            <a:r>
              <a:rPr lang="zh-CN" altLang="en-US" sz="2000" dirty="0">
                <a:solidFill>
                  <a:srgbClr val="333333"/>
                </a:solidFill>
                <a:latin typeface="-apple-system"/>
              </a:rPr>
              <a:t>的</a:t>
            </a:r>
            <a:r>
              <a:rPr lang="zh-CN" altLang="en-US" sz="2000" dirty="0">
                <a:solidFill>
                  <a:srgbClr val="0B37FF"/>
                </a:solidFill>
                <a:latin typeface="-apple-system"/>
              </a:rPr>
              <a:t>距离</a:t>
            </a:r>
            <a:r>
              <a:rPr lang="en" altLang="zh-Hans" sz="2000" dirty="0">
                <a:solidFill>
                  <a:srgbClr val="0B37FF"/>
                </a:solidFill>
                <a:latin typeface="-apple-system"/>
              </a:rPr>
              <a:t>D(x)</a:t>
            </a:r>
            <a:r>
              <a:rPr lang="zh-Hans" altLang="en" sz="2000" dirty="0">
                <a:solidFill>
                  <a:srgbClr val="333333"/>
                </a:solidFill>
                <a:latin typeface="-apple-system"/>
              </a:rPr>
              <a:t>，</a:t>
            </a:r>
            <a:r>
              <a:rPr lang="zh-CN" altLang="en-US" sz="2000" dirty="0">
                <a:solidFill>
                  <a:srgbClr val="333333"/>
                </a:solidFill>
                <a:latin typeface="-apple-system"/>
              </a:rPr>
              <a:t>然后保存在</a:t>
            </a:r>
            <a:r>
              <a:rPr lang="en" altLang="zh-Hans" sz="2000" dirty="0" err="1">
                <a:solidFill>
                  <a:srgbClr val="333333"/>
                </a:solidFill>
                <a:latin typeface="-apple-system"/>
              </a:rPr>
              <a:t>dx_list</a:t>
            </a:r>
            <a:r>
              <a:rPr lang="zh-CN" altLang="en-US" sz="2000" dirty="0">
                <a:solidFill>
                  <a:srgbClr val="333333"/>
                </a:solidFill>
                <a:latin typeface="-apple-system"/>
              </a:rPr>
              <a:t>列表中；</a:t>
            </a:r>
            <a:endParaRPr lang="en-US" altLang="zh-CN" sz="2000" dirty="0">
              <a:solidFill>
                <a:srgbClr val="333333"/>
              </a:solidFill>
              <a:latin typeface="-apple-system"/>
            </a:endParaRPr>
          </a:p>
          <a:p>
            <a:pPr marL="800100" lvl="1" indent="-342900" latinLnBrk="1">
              <a:buFont typeface="Wingdings" pitchFamily="2" charset="2"/>
              <a:buChar char="ü"/>
            </a:pPr>
            <a:r>
              <a:rPr lang="zh-CN" altLang="en-US" sz="2000" dirty="0"/>
              <a:t>然后再取一个随机值，用权重的方式来取计算下一个</a:t>
            </a:r>
            <a:r>
              <a:rPr lang="en" altLang="zh-CN" sz="2000" dirty="0"/>
              <a:t>seed</a:t>
            </a:r>
            <a:r>
              <a:rPr lang="zh-CN" altLang="en" sz="2000" dirty="0"/>
              <a:t>。</a:t>
            </a:r>
            <a:r>
              <a:rPr lang="zh-CN" altLang="en-US" sz="2000" dirty="0"/>
              <a:t>具体实现是先取一个</a:t>
            </a:r>
            <a:r>
              <a:rPr lang="zh-CN" altLang="en-US" sz="2000" dirty="0">
                <a:solidFill>
                  <a:srgbClr val="0B37FF"/>
                </a:solidFill>
              </a:rPr>
              <a:t>能落在</a:t>
            </a:r>
            <a:r>
              <a:rPr lang="en" altLang="zh-CN" sz="2000" dirty="0">
                <a:solidFill>
                  <a:srgbClr val="0B37FF"/>
                </a:solidFill>
              </a:rPr>
              <a:t>Sum(D(x))</a:t>
            </a:r>
            <a:r>
              <a:rPr lang="zh-CN" altLang="en-US" sz="2000" dirty="0">
                <a:solidFill>
                  <a:srgbClr val="0B37FF"/>
                </a:solidFill>
              </a:rPr>
              <a:t>中的随机值</a:t>
            </a:r>
            <a:r>
              <a:rPr lang="en" altLang="zh-CN" sz="2000" dirty="0">
                <a:solidFill>
                  <a:srgbClr val="0B37FF"/>
                </a:solidFill>
              </a:rPr>
              <a:t>R</a:t>
            </a:r>
            <a:r>
              <a:rPr lang="zh-CN" altLang="en" sz="2000" dirty="0"/>
              <a:t>，</a:t>
            </a:r>
            <a:r>
              <a:rPr lang="zh-CN" altLang="en-US" sz="2000" dirty="0">
                <a:solidFill>
                  <a:srgbClr val="0B37FF"/>
                </a:solidFill>
              </a:rPr>
              <a:t>然后用</a:t>
            </a:r>
            <a:r>
              <a:rPr lang="en" altLang="zh-CN" sz="2000" dirty="0">
                <a:solidFill>
                  <a:srgbClr val="0B37FF"/>
                </a:solidFill>
              </a:rPr>
              <a:t>R</a:t>
            </a:r>
            <a:r>
              <a:rPr lang="zh-CN" altLang="en-US" sz="2000" dirty="0">
                <a:solidFill>
                  <a:srgbClr val="0B37FF"/>
                </a:solidFill>
              </a:rPr>
              <a:t>依次减去</a:t>
            </a:r>
            <a:r>
              <a:rPr lang="en" altLang="zh-CN" sz="2000" dirty="0" err="1">
                <a:solidFill>
                  <a:srgbClr val="0B37FF"/>
                </a:solidFill>
              </a:rPr>
              <a:t>dx_list</a:t>
            </a:r>
            <a:r>
              <a:rPr lang="zh-CN" altLang="en-US" sz="2000" dirty="0">
                <a:solidFill>
                  <a:srgbClr val="0B37FF"/>
                </a:solidFill>
              </a:rPr>
              <a:t>中的值，直到其</a:t>
            </a:r>
            <a:r>
              <a:rPr lang="en-US" altLang="zh-CN" sz="2000" dirty="0">
                <a:solidFill>
                  <a:srgbClr val="0B37FF"/>
                </a:solidFill>
              </a:rPr>
              <a:t>&lt;=0</a:t>
            </a:r>
            <a:r>
              <a:rPr lang="zh-CN" altLang="en-US" sz="2000" dirty="0">
                <a:solidFill>
                  <a:srgbClr val="0B37FF"/>
                </a:solidFill>
              </a:rPr>
              <a:t>，此时的点就是下一个</a:t>
            </a:r>
            <a:r>
              <a:rPr lang="en" altLang="zh-CN" sz="2000" dirty="0">
                <a:solidFill>
                  <a:srgbClr val="0B37FF"/>
                </a:solidFill>
              </a:rPr>
              <a:t>seed</a:t>
            </a:r>
            <a:r>
              <a:rPr lang="zh-CN" altLang="en" sz="2000" dirty="0"/>
              <a:t>。</a:t>
            </a:r>
            <a:endParaRPr lang="en-US" altLang="zh-CN" sz="2000" dirty="0"/>
          </a:p>
          <a:p>
            <a:pPr marL="800100" lvl="1" indent="-342900" latinLnBrk="1">
              <a:buFont typeface="Wingdings" pitchFamily="2" charset="2"/>
              <a:buChar char="ü"/>
            </a:pPr>
            <a:r>
              <a:rPr lang="zh-CN" altLang="en-US" sz="2000" dirty="0">
                <a:solidFill>
                  <a:srgbClr val="333333"/>
                </a:solidFill>
                <a:latin typeface="-apple-system"/>
              </a:rPr>
              <a:t>重复上述过程，直到</a:t>
            </a:r>
            <a:r>
              <a:rPr lang="zh-Hans" altLang="en-US" sz="2000" dirty="0">
                <a:solidFill>
                  <a:srgbClr val="333333"/>
                </a:solidFill>
                <a:latin typeface="-apple-system"/>
              </a:rPr>
              <a:t> </a:t>
            </a:r>
            <a:r>
              <a:rPr lang="en" altLang="zh-CN" sz="2000" dirty="0">
                <a:solidFill>
                  <a:srgbClr val="333333"/>
                </a:solidFill>
                <a:latin typeface="-apple-system"/>
              </a:rPr>
              <a:t>k</a:t>
            </a:r>
            <a:r>
              <a:rPr lang="zh-Hans" altLang="en-US" sz="2000" dirty="0">
                <a:solidFill>
                  <a:srgbClr val="333333"/>
                </a:solidFill>
                <a:latin typeface="-apple-system"/>
              </a:rPr>
              <a:t> </a:t>
            </a:r>
            <a:r>
              <a:rPr lang="zh-CN" altLang="en-US" sz="2000" dirty="0">
                <a:solidFill>
                  <a:srgbClr val="333333"/>
                </a:solidFill>
                <a:latin typeface="-apple-system"/>
              </a:rPr>
              <a:t>个聚类中心都被确定</a:t>
            </a:r>
            <a:r>
              <a:rPr lang="zh-Hans" altLang="en-US" sz="2000" dirty="0">
                <a:solidFill>
                  <a:srgbClr val="333333"/>
                </a:solidFill>
                <a:latin typeface="-apple-system"/>
              </a:rPr>
              <a:t>。</a:t>
            </a:r>
            <a:endParaRPr lang="zh-CN" altLang="en-US" sz="2000" dirty="0">
              <a:solidFill>
                <a:srgbClr val="333333"/>
              </a:solidFill>
              <a:latin typeface="-apple-system"/>
            </a:endParaRPr>
          </a:p>
          <a:p>
            <a:pPr marL="342900" indent="-342900" latinLnBrk="1">
              <a:buFont typeface="Arial" panose="020B0604020202020204" pitchFamily="34" charset="0"/>
              <a:buChar char="•"/>
            </a:pPr>
            <a:r>
              <a:rPr lang="zh-CN" altLang="en-US" sz="2400" dirty="0">
                <a:solidFill>
                  <a:srgbClr val="333333"/>
                </a:solidFill>
                <a:latin typeface="-apple-system"/>
              </a:rPr>
              <a:t>对</a:t>
            </a:r>
            <a:r>
              <a:rPr lang="en" altLang="zh-CN" sz="2400" dirty="0">
                <a:solidFill>
                  <a:srgbClr val="333333"/>
                </a:solidFill>
                <a:latin typeface="-apple-system"/>
              </a:rPr>
              <a:t>k</a:t>
            </a:r>
            <a:r>
              <a:rPr lang="zh-CN" altLang="en-US" sz="2400" dirty="0">
                <a:solidFill>
                  <a:srgbClr val="333333"/>
                </a:solidFill>
                <a:latin typeface="-apple-system"/>
              </a:rPr>
              <a:t>个初始化的聚类中心，利用</a:t>
            </a:r>
            <a:r>
              <a:rPr lang="en" altLang="zh-CN" sz="2400" dirty="0">
                <a:solidFill>
                  <a:srgbClr val="333333"/>
                </a:solidFill>
                <a:latin typeface="-apple-system"/>
              </a:rPr>
              <a:t>K-Means</a:t>
            </a:r>
            <a:r>
              <a:rPr lang="zh-CN" altLang="en-US" sz="2400" dirty="0">
                <a:solidFill>
                  <a:srgbClr val="333333"/>
                </a:solidFill>
                <a:latin typeface="-apple-system"/>
              </a:rPr>
              <a:t>算法计算最终的聚类中心。</a:t>
            </a:r>
          </a:p>
          <a:p>
            <a:pPr algn="just" latinLnBrk="1"/>
            <a:r>
              <a:rPr lang="en" altLang="zh-CN" sz="2400" dirty="0">
                <a:solidFill>
                  <a:srgbClr val="4F4F4F"/>
                </a:solidFill>
                <a:latin typeface="-apple-system"/>
              </a:rPr>
              <a:t>K-Means++</a:t>
            </a:r>
            <a:r>
              <a:rPr lang="zh-CN" altLang="en-US" sz="2400" dirty="0">
                <a:solidFill>
                  <a:srgbClr val="4F4F4F"/>
                </a:solidFill>
                <a:latin typeface="-apple-system"/>
              </a:rPr>
              <a:t>算法与</a:t>
            </a:r>
            <a:r>
              <a:rPr lang="en" altLang="zh-CN" sz="2400" dirty="0">
                <a:solidFill>
                  <a:srgbClr val="4F4F4F"/>
                </a:solidFill>
                <a:latin typeface="-apple-system"/>
              </a:rPr>
              <a:t>K-Means</a:t>
            </a:r>
            <a:r>
              <a:rPr lang="zh-CN" altLang="en-US" sz="2400" dirty="0">
                <a:solidFill>
                  <a:srgbClr val="4F4F4F"/>
                </a:solidFill>
                <a:latin typeface="-apple-system"/>
              </a:rPr>
              <a:t>算法最</a:t>
            </a:r>
            <a:r>
              <a:rPr lang="zh-CN" altLang="en-US" sz="2400" dirty="0">
                <a:solidFill>
                  <a:srgbClr val="0B37FF"/>
                </a:solidFill>
                <a:latin typeface="-apple-system"/>
              </a:rPr>
              <a:t>本质的区别是在</a:t>
            </a:r>
            <a:r>
              <a:rPr lang="en" altLang="zh-CN" sz="2400" dirty="0">
                <a:solidFill>
                  <a:srgbClr val="0B37FF"/>
                </a:solidFill>
                <a:latin typeface="-apple-system"/>
              </a:rPr>
              <a:t>k</a:t>
            </a:r>
            <a:r>
              <a:rPr lang="zh-CN" altLang="en-US" sz="2400" dirty="0">
                <a:solidFill>
                  <a:srgbClr val="0B37FF"/>
                </a:solidFill>
                <a:latin typeface="-apple-system"/>
              </a:rPr>
              <a:t>个聚类中心的初始化过程</a:t>
            </a:r>
            <a:r>
              <a:rPr lang="zh-CN" altLang="en-US" sz="2400" dirty="0">
                <a:solidFill>
                  <a:srgbClr val="4F4F4F"/>
                </a:solidFill>
                <a:latin typeface="-apple-system"/>
              </a:rPr>
              <a:t>。</a:t>
            </a:r>
            <a:endParaRPr lang="zh-CN" altLang="en-US" sz="2400" b="0" i="0" u="none" strike="noStrike" dirty="0">
              <a:solidFill>
                <a:srgbClr val="4F4F4F"/>
              </a:solidFill>
              <a:effectLst/>
              <a:latin typeface="-apple-system"/>
            </a:endParaRPr>
          </a:p>
        </p:txBody>
      </p:sp>
    </p:spTree>
    <p:extLst>
      <p:ext uri="{BB962C8B-B14F-4D97-AF65-F5344CB8AC3E}">
        <p14:creationId xmlns:p14="http://schemas.microsoft.com/office/powerpoint/2010/main" val="4277967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x-none" altLang="zh-CN"/>
              <a:t>K-means</a:t>
            </a:r>
            <a:r>
              <a:rPr lang="zh-CN" altLang="x-none"/>
              <a:t>聚类方法总结</a:t>
            </a:r>
          </a:p>
        </p:txBody>
      </p:sp>
      <p:sp>
        <p:nvSpPr>
          <p:cNvPr id="19459" name="Rectangle 3"/>
          <p:cNvSpPr>
            <a:spLocks noGrp="1" noChangeArrowheads="1"/>
          </p:cNvSpPr>
          <p:nvPr>
            <p:ph type="body" idx="1"/>
          </p:nvPr>
        </p:nvSpPr>
        <p:spPr/>
        <p:txBody>
          <a:bodyPr/>
          <a:lstStyle/>
          <a:p>
            <a:pPr>
              <a:lnSpc>
                <a:spcPct val="80000"/>
              </a:lnSpc>
            </a:pPr>
            <a:r>
              <a:rPr lang="zh-CN" altLang="x-none" sz="2600" dirty="0"/>
              <a:t>优点：</a:t>
            </a:r>
          </a:p>
          <a:p>
            <a:pPr lvl="1">
              <a:lnSpc>
                <a:spcPct val="80000"/>
              </a:lnSpc>
            </a:pPr>
            <a:r>
              <a:rPr lang="zh-CN" altLang="x-none" sz="2200" dirty="0"/>
              <a:t>是解决聚类问题的一种经典算法，</a:t>
            </a:r>
            <a:r>
              <a:rPr lang="zh-CN" altLang="x-none" sz="2200" dirty="0">
                <a:solidFill>
                  <a:srgbClr val="0B37FF"/>
                </a:solidFill>
              </a:rPr>
              <a:t>简单、快速</a:t>
            </a:r>
          </a:p>
          <a:p>
            <a:pPr lvl="1">
              <a:lnSpc>
                <a:spcPct val="80000"/>
              </a:lnSpc>
            </a:pPr>
            <a:r>
              <a:rPr lang="zh-CN" altLang="x-none" sz="2200" dirty="0"/>
              <a:t>对处理大数据集，该算法保持可伸缩性和高效率</a:t>
            </a:r>
          </a:p>
          <a:p>
            <a:pPr lvl="1">
              <a:lnSpc>
                <a:spcPct val="80000"/>
              </a:lnSpc>
            </a:pPr>
            <a:r>
              <a:rPr lang="zh-CN" altLang="x-none" sz="2200" dirty="0"/>
              <a:t>当结果簇是密集的，它的效果较好</a:t>
            </a:r>
          </a:p>
          <a:p>
            <a:pPr>
              <a:lnSpc>
                <a:spcPct val="80000"/>
              </a:lnSpc>
            </a:pPr>
            <a:r>
              <a:rPr lang="zh-CN" altLang="x-none" sz="2600" dirty="0"/>
              <a:t>缺点</a:t>
            </a:r>
          </a:p>
          <a:p>
            <a:pPr lvl="1">
              <a:lnSpc>
                <a:spcPct val="80000"/>
              </a:lnSpc>
            </a:pPr>
            <a:r>
              <a:rPr lang="zh-CN" altLang="x-none" sz="2200" dirty="0"/>
              <a:t>在簇的</a:t>
            </a:r>
            <a:r>
              <a:rPr lang="zh-CN" altLang="x-none" sz="2200" dirty="0">
                <a:solidFill>
                  <a:srgbClr val="0B37FF"/>
                </a:solidFill>
              </a:rPr>
              <a:t>平均值被定义的情况下才能使用</a:t>
            </a:r>
            <a:r>
              <a:rPr lang="zh-CN" altLang="x-none" sz="2200" b="1" dirty="0">
                <a:solidFill>
                  <a:srgbClr val="C00000"/>
                </a:solidFill>
              </a:rPr>
              <a:t>必须事先给出</a:t>
            </a:r>
            <a:r>
              <a:rPr lang="x-none" altLang="zh-CN" sz="2200" b="1" dirty="0">
                <a:solidFill>
                  <a:srgbClr val="C00000"/>
                </a:solidFill>
              </a:rPr>
              <a:t>k</a:t>
            </a:r>
            <a:r>
              <a:rPr lang="zh-CN" altLang="x-none" sz="2200" dirty="0"/>
              <a:t>（要生成的簇的数目）</a:t>
            </a:r>
            <a:endParaRPr lang="en-US" altLang="zh-CN" sz="2200" dirty="0"/>
          </a:p>
          <a:p>
            <a:pPr lvl="1">
              <a:lnSpc>
                <a:spcPct val="80000"/>
              </a:lnSpc>
            </a:pPr>
            <a:r>
              <a:rPr lang="zh-CN" altLang="x-none" sz="2200" dirty="0">
                <a:solidFill>
                  <a:srgbClr val="0B37FF"/>
                </a:solidFill>
              </a:rPr>
              <a:t>对初值敏感</a:t>
            </a:r>
            <a:r>
              <a:rPr lang="zh-CN" altLang="x-none" sz="2200" dirty="0"/>
              <a:t>，对于不同的初始值，可能会导致不同结果。</a:t>
            </a:r>
          </a:p>
          <a:p>
            <a:pPr lvl="1">
              <a:lnSpc>
                <a:spcPct val="80000"/>
              </a:lnSpc>
            </a:pPr>
            <a:r>
              <a:rPr lang="zh-CN" altLang="x-none" sz="2200" dirty="0"/>
              <a:t>不适合于发现大小差别很大的簇</a:t>
            </a:r>
          </a:p>
          <a:p>
            <a:pPr lvl="1">
              <a:lnSpc>
                <a:spcPct val="80000"/>
              </a:lnSpc>
            </a:pPr>
            <a:r>
              <a:rPr lang="zh-CN" altLang="x-none" sz="2200" dirty="0"/>
              <a:t>对躁声和孤立点数据敏感</a:t>
            </a:r>
          </a:p>
          <a:p>
            <a:pPr>
              <a:lnSpc>
                <a:spcPct val="80000"/>
              </a:lnSpc>
            </a:pPr>
            <a:r>
              <a:rPr lang="zh-CN" altLang="x-none" sz="2600" b="1" i="1" dirty="0">
                <a:solidFill>
                  <a:srgbClr val="FF0000"/>
                </a:solidFill>
              </a:rPr>
              <a:t>常常用于其他聚类算法的一个阶段</a:t>
            </a:r>
            <a:r>
              <a:rPr lang="zh-CN" altLang="en-US" sz="2600" b="1" i="1" dirty="0">
                <a:solidFill>
                  <a:srgbClr val="FF0000"/>
                </a:solidFill>
              </a:rPr>
              <a:t>！</a:t>
            </a:r>
            <a:r>
              <a:rPr lang="en-US" altLang="zh-CN" sz="2600" b="1" i="1" dirty="0">
                <a:solidFill>
                  <a:srgbClr val="C00000"/>
                </a:solidFill>
              </a:rPr>
              <a:t>(</a:t>
            </a:r>
            <a:r>
              <a:rPr lang="zh-CN" altLang="en-US" sz="2600" b="1" i="1" dirty="0">
                <a:solidFill>
                  <a:srgbClr val="C00000"/>
                </a:solidFill>
              </a:rPr>
              <a:t>比如</a:t>
            </a:r>
            <a:r>
              <a:rPr lang="zh-Hans" altLang="en-US" sz="2600" b="1" i="1" dirty="0">
                <a:solidFill>
                  <a:srgbClr val="C00000"/>
                </a:solidFill>
              </a:rPr>
              <a:t> </a:t>
            </a:r>
            <a:r>
              <a:rPr lang="en-US" altLang="zh-CN" sz="2600" b="1" i="1" dirty="0">
                <a:solidFill>
                  <a:srgbClr val="C00000"/>
                </a:solidFill>
              </a:rPr>
              <a:t>Spectral</a:t>
            </a:r>
            <a:r>
              <a:rPr lang="zh-Hans" altLang="en-US" sz="2600" b="1" i="1" dirty="0">
                <a:solidFill>
                  <a:srgbClr val="C00000"/>
                </a:solidFill>
              </a:rPr>
              <a:t> </a:t>
            </a:r>
            <a:r>
              <a:rPr lang="en-US" altLang="zh-Hans" sz="2600" b="1" i="1" dirty="0">
                <a:solidFill>
                  <a:srgbClr val="C00000"/>
                </a:solidFill>
              </a:rPr>
              <a:t>Clustering)</a:t>
            </a:r>
            <a:endParaRPr lang="zh-CN" altLang="x-none" sz="2600" b="1" i="1" dirty="0">
              <a:solidFill>
                <a:srgbClr val="C00000"/>
              </a:solidFill>
            </a:endParaRPr>
          </a:p>
        </p:txBody>
      </p:sp>
    </p:spTree>
    <p:extLst>
      <p:ext uri="{BB962C8B-B14F-4D97-AF65-F5344CB8AC3E}">
        <p14:creationId xmlns:p14="http://schemas.microsoft.com/office/powerpoint/2010/main" val="740989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x-none" dirty="0"/>
              <a:t>层次聚类方法</a:t>
            </a:r>
          </a:p>
        </p:txBody>
      </p:sp>
      <p:sp>
        <p:nvSpPr>
          <p:cNvPr id="20483" name="Rectangle 3"/>
          <p:cNvSpPr>
            <a:spLocks noGrp="1" noChangeArrowheads="1"/>
          </p:cNvSpPr>
          <p:nvPr>
            <p:ph type="body" idx="1"/>
          </p:nvPr>
        </p:nvSpPr>
        <p:spPr/>
        <p:txBody>
          <a:bodyPr>
            <a:normAutofit/>
          </a:bodyPr>
          <a:lstStyle/>
          <a:p>
            <a:r>
              <a:rPr lang="zh-CN" altLang="x-none" sz="3200" dirty="0"/>
              <a:t>层次聚类方法对给定的数据集进行</a:t>
            </a:r>
            <a:r>
              <a:rPr lang="zh-CN" altLang="x-none" sz="3200" dirty="0">
                <a:solidFill>
                  <a:srgbClr val="0B37FF"/>
                </a:solidFill>
              </a:rPr>
              <a:t>层次的分解</a:t>
            </a:r>
            <a:r>
              <a:rPr lang="zh-CN" altLang="x-none" sz="3200" dirty="0"/>
              <a:t>，直到某种条件满足为止。具体又可分为：</a:t>
            </a:r>
          </a:p>
          <a:p>
            <a:r>
              <a:rPr lang="zh-CN" altLang="x-none" sz="3200" dirty="0">
                <a:solidFill>
                  <a:srgbClr val="0B37FF"/>
                </a:solidFill>
              </a:rPr>
              <a:t>凝聚</a:t>
            </a:r>
            <a:r>
              <a:rPr lang="zh-CN" altLang="x-none" sz="3200" dirty="0"/>
              <a:t>的层次聚类：</a:t>
            </a:r>
            <a:r>
              <a:rPr lang="x-none" altLang="zh-CN" sz="3200" dirty="0"/>
              <a:t>AGNES</a:t>
            </a:r>
            <a:r>
              <a:rPr lang="zh-CN" altLang="x-none" sz="3200" dirty="0"/>
              <a:t>算法</a:t>
            </a:r>
          </a:p>
          <a:p>
            <a:pPr lvl="1"/>
            <a:r>
              <a:rPr lang="zh-CN" altLang="x-none" sz="2800" dirty="0"/>
              <a:t>一种</a:t>
            </a:r>
            <a:r>
              <a:rPr lang="zh-CN" altLang="x-none" sz="2800" b="1" dirty="0">
                <a:solidFill>
                  <a:srgbClr val="C00000"/>
                </a:solidFill>
              </a:rPr>
              <a:t>自底向上</a:t>
            </a:r>
            <a:r>
              <a:rPr lang="zh-CN" altLang="x-none" sz="2800" dirty="0"/>
              <a:t>的策略，首先将每个对象作为一个簇，然后合并这些原子簇为越来越大的簇，直到某个终结条件被满足。</a:t>
            </a:r>
          </a:p>
          <a:p>
            <a:r>
              <a:rPr lang="zh-CN" altLang="x-none" sz="3200" dirty="0">
                <a:solidFill>
                  <a:srgbClr val="0B37FF"/>
                </a:solidFill>
              </a:rPr>
              <a:t>分裂</a:t>
            </a:r>
            <a:r>
              <a:rPr lang="zh-CN" altLang="x-none" sz="3200" dirty="0"/>
              <a:t>的层次聚类：</a:t>
            </a:r>
            <a:r>
              <a:rPr lang="x-none" altLang="zh-CN" sz="3200" dirty="0"/>
              <a:t>DIANA</a:t>
            </a:r>
            <a:r>
              <a:rPr lang="zh-CN" altLang="x-none" sz="3200" dirty="0"/>
              <a:t>算法</a:t>
            </a:r>
          </a:p>
          <a:p>
            <a:pPr lvl="1"/>
            <a:r>
              <a:rPr lang="zh-CN" altLang="x-none" sz="2800" dirty="0"/>
              <a:t>采用</a:t>
            </a:r>
            <a:r>
              <a:rPr lang="zh-CN" altLang="x-none" sz="2800" b="1" dirty="0">
                <a:solidFill>
                  <a:srgbClr val="C00000"/>
                </a:solidFill>
              </a:rPr>
              <a:t>自顶向下</a:t>
            </a:r>
            <a:r>
              <a:rPr lang="zh-CN" altLang="x-none" sz="2800" dirty="0"/>
              <a:t>的策略，它首先将所有对象置于一个簇中，然后逐渐细分为越来越小的簇，直到达到了某个终结条件。</a:t>
            </a:r>
          </a:p>
        </p:txBody>
      </p:sp>
    </p:spTree>
    <p:extLst>
      <p:ext uri="{BB962C8B-B14F-4D97-AF65-F5344CB8AC3E}">
        <p14:creationId xmlns:p14="http://schemas.microsoft.com/office/powerpoint/2010/main" val="126464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聚类任务</a:t>
            </a:r>
          </a:p>
        </p:txBody>
      </p:sp>
      <p:sp>
        <p:nvSpPr>
          <p:cNvPr id="5" name="内容占位符 4"/>
          <p:cNvSpPr>
            <a:spLocks noGrp="1"/>
          </p:cNvSpPr>
          <p:nvPr>
            <p:ph idx="1"/>
          </p:nvPr>
        </p:nvSpPr>
        <p:spPr>
          <a:xfrm>
            <a:off x="260350" y="1266824"/>
            <a:ext cx="8616950" cy="2022476"/>
          </a:xfrm>
        </p:spPr>
        <p:txBody>
          <a:bodyPr>
            <a:normAutofit/>
          </a:bodyPr>
          <a:lstStyle/>
          <a:p>
            <a:r>
              <a:rPr lang="zh-CN" altLang="en-US" dirty="0"/>
              <a:t>在</a:t>
            </a:r>
            <a:r>
              <a:rPr altLang="en-US" dirty="0"/>
              <a:t>“无监督学习”</a:t>
            </a:r>
            <a:r>
              <a:rPr lang="zh-CN" altLang="en-US" dirty="0"/>
              <a:t>任务</a:t>
            </a:r>
            <a:r>
              <a:rPr altLang="en-US" dirty="0"/>
              <a:t>中研究最多、应用最广</a:t>
            </a:r>
            <a:r>
              <a:rPr lang="en-US" altLang="en-US" dirty="0"/>
              <a:t>.</a:t>
            </a:r>
          </a:p>
          <a:p>
            <a:r>
              <a:rPr altLang="en-US" dirty="0"/>
              <a:t>聚类目标：将数据集中的样本划分为若干个通常不相交的子集（“簇”，</a:t>
            </a:r>
            <a:r>
              <a:rPr lang="en-US" altLang="zh-CN" dirty="0"/>
              <a:t>cluster</a:t>
            </a:r>
            <a:r>
              <a:rPr altLang="en-US" dirty="0"/>
              <a:t>）</a:t>
            </a:r>
            <a:r>
              <a:rPr lang="en-US" altLang="en-US" dirty="0"/>
              <a:t>.</a:t>
            </a:r>
          </a:p>
          <a:p>
            <a:r>
              <a:rPr altLang="en-US" dirty="0"/>
              <a:t>聚类既可以作为一个单独过程（用于找寻数据内在的分布结构），       </a:t>
            </a:r>
            <a:r>
              <a:rPr lang="en-US" altLang="en-US" dirty="0"/>
              <a:t>   </a:t>
            </a:r>
            <a:r>
              <a:rPr altLang="en-US" dirty="0"/>
              <a:t>也可作为分类等其他学习任务的前驱过程</a:t>
            </a:r>
            <a:r>
              <a:rPr lang="en-US" altLang="en-US" dirty="0"/>
              <a:t>.</a:t>
            </a:r>
          </a:p>
          <a:p>
            <a:endParaRPr lang="en-US" altLang="en-US" dirty="0"/>
          </a:p>
          <a:p>
            <a:endParaRPr lang="zh-CN" altLang="en-US" dirty="0"/>
          </a:p>
        </p:txBody>
      </p:sp>
      <p:grpSp>
        <p:nvGrpSpPr>
          <p:cNvPr id="46" name="组合 45"/>
          <p:cNvGrpSpPr/>
          <p:nvPr/>
        </p:nvGrpSpPr>
        <p:grpSpPr>
          <a:xfrm>
            <a:off x="2781300" y="3568700"/>
            <a:ext cx="3533481" cy="2463800"/>
            <a:chOff x="2387600" y="3568700"/>
            <a:chExt cx="3533481" cy="2463800"/>
          </a:xfrm>
        </p:grpSpPr>
        <p:sp>
          <p:nvSpPr>
            <p:cNvPr id="16" name="任意多边形 15"/>
            <p:cNvSpPr/>
            <p:nvPr/>
          </p:nvSpPr>
          <p:spPr>
            <a:xfrm>
              <a:off x="2387600" y="3581259"/>
              <a:ext cx="1920583" cy="1615266"/>
            </a:xfrm>
            <a:custGeom>
              <a:avLst/>
              <a:gdLst>
                <a:gd name="connsiteX0" fmla="*/ 127000 w 1920583"/>
                <a:gd name="connsiteY0" fmla="*/ 660541 h 1615266"/>
                <a:gd name="connsiteX1" fmla="*/ 152400 w 1920583"/>
                <a:gd name="connsiteY1" fmla="*/ 749441 h 1615266"/>
                <a:gd name="connsiteX2" fmla="*/ 114300 w 1920583"/>
                <a:gd name="connsiteY2" fmla="*/ 825641 h 1615266"/>
                <a:gd name="connsiteX3" fmla="*/ 88900 w 1920583"/>
                <a:gd name="connsiteY3" fmla="*/ 901841 h 1615266"/>
                <a:gd name="connsiteX4" fmla="*/ 63500 w 1920583"/>
                <a:gd name="connsiteY4" fmla="*/ 939941 h 1615266"/>
                <a:gd name="connsiteX5" fmla="*/ 50800 w 1920583"/>
                <a:gd name="connsiteY5" fmla="*/ 978041 h 1615266"/>
                <a:gd name="connsiteX6" fmla="*/ 25400 w 1920583"/>
                <a:gd name="connsiteY6" fmla="*/ 1016141 h 1615266"/>
                <a:gd name="connsiteX7" fmla="*/ 0 w 1920583"/>
                <a:gd name="connsiteY7" fmla="*/ 1092341 h 1615266"/>
                <a:gd name="connsiteX8" fmla="*/ 25400 w 1920583"/>
                <a:gd name="connsiteY8" fmla="*/ 1244741 h 1615266"/>
                <a:gd name="connsiteX9" fmla="*/ 50800 w 1920583"/>
                <a:gd name="connsiteY9" fmla="*/ 1320941 h 1615266"/>
                <a:gd name="connsiteX10" fmla="*/ 76200 w 1920583"/>
                <a:gd name="connsiteY10" fmla="*/ 1359041 h 1615266"/>
                <a:gd name="connsiteX11" fmla="*/ 114300 w 1920583"/>
                <a:gd name="connsiteY11" fmla="*/ 1435241 h 1615266"/>
                <a:gd name="connsiteX12" fmla="*/ 152400 w 1920583"/>
                <a:gd name="connsiteY12" fmla="*/ 1460641 h 1615266"/>
                <a:gd name="connsiteX13" fmla="*/ 190500 w 1920583"/>
                <a:gd name="connsiteY13" fmla="*/ 1498741 h 1615266"/>
                <a:gd name="connsiteX14" fmla="*/ 266700 w 1920583"/>
                <a:gd name="connsiteY14" fmla="*/ 1524141 h 1615266"/>
                <a:gd name="connsiteX15" fmla="*/ 342900 w 1920583"/>
                <a:gd name="connsiteY15" fmla="*/ 1549541 h 1615266"/>
                <a:gd name="connsiteX16" fmla="*/ 457200 w 1920583"/>
                <a:gd name="connsiteY16" fmla="*/ 1587641 h 1615266"/>
                <a:gd name="connsiteX17" fmla="*/ 495300 w 1920583"/>
                <a:gd name="connsiteY17" fmla="*/ 1600341 h 1615266"/>
                <a:gd name="connsiteX18" fmla="*/ 558800 w 1920583"/>
                <a:gd name="connsiteY18" fmla="*/ 1613041 h 1615266"/>
                <a:gd name="connsiteX19" fmla="*/ 812800 w 1920583"/>
                <a:gd name="connsiteY19" fmla="*/ 1587641 h 1615266"/>
                <a:gd name="connsiteX20" fmla="*/ 889000 w 1920583"/>
                <a:gd name="connsiteY20" fmla="*/ 1562241 h 1615266"/>
                <a:gd name="connsiteX21" fmla="*/ 927100 w 1920583"/>
                <a:gd name="connsiteY21" fmla="*/ 1549541 h 1615266"/>
                <a:gd name="connsiteX22" fmla="*/ 977900 w 1920583"/>
                <a:gd name="connsiteY22" fmla="*/ 1473341 h 1615266"/>
                <a:gd name="connsiteX23" fmla="*/ 990600 w 1920583"/>
                <a:gd name="connsiteY23" fmla="*/ 1422541 h 1615266"/>
                <a:gd name="connsiteX24" fmla="*/ 1041400 w 1920583"/>
                <a:gd name="connsiteY24" fmla="*/ 1346341 h 1615266"/>
                <a:gd name="connsiteX25" fmla="*/ 1079500 w 1920583"/>
                <a:gd name="connsiteY25" fmla="*/ 1270141 h 1615266"/>
                <a:gd name="connsiteX26" fmla="*/ 1257300 w 1920583"/>
                <a:gd name="connsiteY26" fmla="*/ 1143141 h 1615266"/>
                <a:gd name="connsiteX27" fmla="*/ 1371600 w 1920583"/>
                <a:gd name="connsiteY27" fmla="*/ 1092341 h 1615266"/>
                <a:gd name="connsiteX28" fmla="*/ 1409700 w 1920583"/>
                <a:gd name="connsiteY28" fmla="*/ 1079641 h 1615266"/>
                <a:gd name="connsiteX29" fmla="*/ 1473200 w 1920583"/>
                <a:gd name="connsiteY29" fmla="*/ 1054241 h 1615266"/>
                <a:gd name="connsiteX30" fmla="*/ 1511300 w 1920583"/>
                <a:gd name="connsiteY30" fmla="*/ 1041541 h 1615266"/>
                <a:gd name="connsiteX31" fmla="*/ 1600200 w 1920583"/>
                <a:gd name="connsiteY31" fmla="*/ 978041 h 1615266"/>
                <a:gd name="connsiteX32" fmla="*/ 1638300 w 1920583"/>
                <a:gd name="connsiteY32" fmla="*/ 952641 h 1615266"/>
                <a:gd name="connsiteX33" fmla="*/ 1676400 w 1920583"/>
                <a:gd name="connsiteY33" fmla="*/ 939941 h 1615266"/>
                <a:gd name="connsiteX34" fmla="*/ 1714500 w 1920583"/>
                <a:gd name="connsiteY34" fmla="*/ 901841 h 1615266"/>
                <a:gd name="connsiteX35" fmla="*/ 1752600 w 1920583"/>
                <a:gd name="connsiteY35" fmla="*/ 876441 h 1615266"/>
                <a:gd name="connsiteX36" fmla="*/ 1790700 w 1920583"/>
                <a:gd name="connsiteY36" fmla="*/ 825641 h 1615266"/>
                <a:gd name="connsiteX37" fmla="*/ 1828800 w 1920583"/>
                <a:gd name="connsiteY37" fmla="*/ 787541 h 1615266"/>
                <a:gd name="connsiteX38" fmla="*/ 1841500 w 1920583"/>
                <a:gd name="connsiteY38" fmla="*/ 736741 h 1615266"/>
                <a:gd name="connsiteX39" fmla="*/ 1879600 w 1920583"/>
                <a:gd name="connsiteY39" fmla="*/ 647841 h 1615266"/>
                <a:gd name="connsiteX40" fmla="*/ 1905000 w 1920583"/>
                <a:gd name="connsiteY40" fmla="*/ 546241 h 1615266"/>
                <a:gd name="connsiteX41" fmla="*/ 1866900 w 1920583"/>
                <a:gd name="connsiteY41" fmla="*/ 343041 h 1615266"/>
                <a:gd name="connsiteX42" fmla="*/ 1828800 w 1920583"/>
                <a:gd name="connsiteY42" fmla="*/ 317641 h 1615266"/>
                <a:gd name="connsiteX43" fmla="*/ 1765300 w 1920583"/>
                <a:gd name="connsiteY43" fmla="*/ 241441 h 1615266"/>
                <a:gd name="connsiteX44" fmla="*/ 1714500 w 1920583"/>
                <a:gd name="connsiteY44" fmla="*/ 216041 h 1615266"/>
                <a:gd name="connsiteX45" fmla="*/ 1676400 w 1920583"/>
                <a:gd name="connsiteY45" fmla="*/ 177941 h 1615266"/>
                <a:gd name="connsiteX46" fmla="*/ 1600200 w 1920583"/>
                <a:gd name="connsiteY46" fmla="*/ 152541 h 1615266"/>
                <a:gd name="connsiteX47" fmla="*/ 1524000 w 1920583"/>
                <a:gd name="connsiteY47" fmla="*/ 101741 h 1615266"/>
                <a:gd name="connsiteX48" fmla="*/ 1435100 w 1920583"/>
                <a:gd name="connsiteY48" fmla="*/ 76341 h 1615266"/>
                <a:gd name="connsiteX49" fmla="*/ 1358900 w 1920583"/>
                <a:gd name="connsiteY49" fmla="*/ 63641 h 1615266"/>
                <a:gd name="connsiteX50" fmla="*/ 1231900 w 1920583"/>
                <a:gd name="connsiteY50" fmla="*/ 38241 h 1615266"/>
                <a:gd name="connsiteX51" fmla="*/ 1092200 w 1920583"/>
                <a:gd name="connsiteY51" fmla="*/ 25541 h 1615266"/>
                <a:gd name="connsiteX52" fmla="*/ 609600 w 1920583"/>
                <a:gd name="connsiteY52" fmla="*/ 50941 h 1615266"/>
                <a:gd name="connsiteX53" fmla="*/ 508000 w 1920583"/>
                <a:gd name="connsiteY53" fmla="*/ 76341 h 1615266"/>
                <a:gd name="connsiteX54" fmla="*/ 469900 w 1920583"/>
                <a:gd name="connsiteY54" fmla="*/ 89041 h 1615266"/>
                <a:gd name="connsiteX55" fmla="*/ 419100 w 1920583"/>
                <a:gd name="connsiteY55" fmla="*/ 101741 h 1615266"/>
                <a:gd name="connsiteX56" fmla="*/ 381000 w 1920583"/>
                <a:gd name="connsiteY56" fmla="*/ 127141 h 1615266"/>
                <a:gd name="connsiteX57" fmla="*/ 342900 w 1920583"/>
                <a:gd name="connsiteY57" fmla="*/ 139841 h 1615266"/>
                <a:gd name="connsiteX58" fmla="*/ 266700 w 1920583"/>
                <a:gd name="connsiteY58" fmla="*/ 190641 h 1615266"/>
                <a:gd name="connsiteX59" fmla="*/ 228600 w 1920583"/>
                <a:gd name="connsiteY59" fmla="*/ 216041 h 1615266"/>
                <a:gd name="connsiteX60" fmla="*/ 152400 w 1920583"/>
                <a:gd name="connsiteY60" fmla="*/ 368441 h 1615266"/>
                <a:gd name="connsiteX61" fmla="*/ 139700 w 1920583"/>
                <a:gd name="connsiteY61" fmla="*/ 406541 h 1615266"/>
                <a:gd name="connsiteX62" fmla="*/ 127000 w 1920583"/>
                <a:gd name="connsiteY62" fmla="*/ 444641 h 1615266"/>
                <a:gd name="connsiteX63" fmla="*/ 127000 w 1920583"/>
                <a:gd name="connsiteY63" fmla="*/ 660541 h 16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920583" h="1615266">
                  <a:moveTo>
                    <a:pt x="127000" y="660541"/>
                  </a:moveTo>
                  <a:cubicBezTo>
                    <a:pt x="132989" y="678508"/>
                    <a:pt x="152400" y="733494"/>
                    <a:pt x="152400" y="749441"/>
                  </a:cubicBezTo>
                  <a:cubicBezTo>
                    <a:pt x="152400" y="784179"/>
                    <a:pt x="127142" y="796746"/>
                    <a:pt x="114300" y="825641"/>
                  </a:cubicBezTo>
                  <a:cubicBezTo>
                    <a:pt x="103426" y="850107"/>
                    <a:pt x="103752" y="879564"/>
                    <a:pt x="88900" y="901841"/>
                  </a:cubicBezTo>
                  <a:cubicBezTo>
                    <a:pt x="80433" y="914541"/>
                    <a:pt x="70326" y="926289"/>
                    <a:pt x="63500" y="939941"/>
                  </a:cubicBezTo>
                  <a:cubicBezTo>
                    <a:pt x="57513" y="951915"/>
                    <a:pt x="56787" y="966067"/>
                    <a:pt x="50800" y="978041"/>
                  </a:cubicBezTo>
                  <a:cubicBezTo>
                    <a:pt x="43974" y="991693"/>
                    <a:pt x="31599" y="1002193"/>
                    <a:pt x="25400" y="1016141"/>
                  </a:cubicBezTo>
                  <a:cubicBezTo>
                    <a:pt x="14526" y="1040607"/>
                    <a:pt x="0" y="1092341"/>
                    <a:pt x="0" y="1092341"/>
                  </a:cubicBezTo>
                  <a:cubicBezTo>
                    <a:pt x="9005" y="1164381"/>
                    <a:pt x="7419" y="1184804"/>
                    <a:pt x="25400" y="1244741"/>
                  </a:cubicBezTo>
                  <a:cubicBezTo>
                    <a:pt x="33093" y="1270386"/>
                    <a:pt x="35948" y="1298664"/>
                    <a:pt x="50800" y="1320941"/>
                  </a:cubicBezTo>
                  <a:cubicBezTo>
                    <a:pt x="59267" y="1333641"/>
                    <a:pt x="69374" y="1345389"/>
                    <a:pt x="76200" y="1359041"/>
                  </a:cubicBezTo>
                  <a:cubicBezTo>
                    <a:pt x="96858" y="1400358"/>
                    <a:pt x="77904" y="1398845"/>
                    <a:pt x="114300" y="1435241"/>
                  </a:cubicBezTo>
                  <a:cubicBezTo>
                    <a:pt x="125093" y="1446034"/>
                    <a:pt x="140674" y="1450870"/>
                    <a:pt x="152400" y="1460641"/>
                  </a:cubicBezTo>
                  <a:cubicBezTo>
                    <a:pt x="166198" y="1472139"/>
                    <a:pt x="174800" y="1490019"/>
                    <a:pt x="190500" y="1498741"/>
                  </a:cubicBezTo>
                  <a:cubicBezTo>
                    <a:pt x="213905" y="1511744"/>
                    <a:pt x="241300" y="1515674"/>
                    <a:pt x="266700" y="1524141"/>
                  </a:cubicBezTo>
                  <a:lnTo>
                    <a:pt x="342900" y="1549541"/>
                  </a:lnTo>
                  <a:lnTo>
                    <a:pt x="457200" y="1587641"/>
                  </a:lnTo>
                  <a:cubicBezTo>
                    <a:pt x="469900" y="1591874"/>
                    <a:pt x="482173" y="1597716"/>
                    <a:pt x="495300" y="1600341"/>
                  </a:cubicBezTo>
                  <a:lnTo>
                    <a:pt x="558800" y="1613041"/>
                  </a:lnTo>
                  <a:cubicBezTo>
                    <a:pt x="683945" y="1605219"/>
                    <a:pt x="720716" y="1615266"/>
                    <a:pt x="812800" y="1587641"/>
                  </a:cubicBezTo>
                  <a:cubicBezTo>
                    <a:pt x="838445" y="1579948"/>
                    <a:pt x="863600" y="1570708"/>
                    <a:pt x="889000" y="1562241"/>
                  </a:cubicBezTo>
                  <a:lnTo>
                    <a:pt x="927100" y="1549541"/>
                  </a:lnTo>
                  <a:cubicBezTo>
                    <a:pt x="944033" y="1524141"/>
                    <a:pt x="970496" y="1502957"/>
                    <a:pt x="977900" y="1473341"/>
                  </a:cubicBezTo>
                  <a:cubicBezTo>
                    <a:pt x="982133" y="1456408"/>
                    <a:pt x="982794" y="1438153"/>
                    <a:pt x="990600" y="1422541"/>
                  </a:cubicBezTo>
                  <a:cubicBezTo>
                    <a:pt x="1004252" y="1395237"/>
                    <a:pt x="1031747" y="1375301"/>
                    <a:pt x="1041400" y="1346341"/>
                  </a:cubicBezTo>
                  <a:cubicBezTo>
                    <a:pt x="1050701" y="1318438"/>
                    <a:pt x="1056053" y="1291243"/>
                    <a:pt x="1079500" y="1270141"/>
                  </a:cubicBezTo>
                  <a:cubicBezTo>
                    <a:pt x="1081271" y="1268547"/>
                    <a:pt x="1235475" y="1150416"/>
                    <a:pt x="1257300" y="1143141"/>
                  </a:cubicBezTo>
                  <a:cubicBezTo>
                    <a:pt x="1453889" y="1077611"/>
                    <a:pt x="1250845" y="1152718"/>
                    <a:pt x="1371600" y="1092341"/>
                  </a:cubicBezTo>
                  <a:cubicBezTo>
                    <a:pt x="1383574" y="1086354"/>
                    <a:pt x="1397165" y="1084341"/>
                    <a:pt x="1409700" y="1079641"/>
                  </a:cubicBezTo>
                  <a:cubicBezTo>
                    <a:pt x="1431046" y="1071636"/>
                    <a:pt x="1451854" y="1062246"/>
                    <a:pt x="1473200" y="1054241"/>
                  </a:cubicBezTo>
                  <a:cubicBezTo>
                    <a:pt x="1485735" y="1049541"/>
                    <a:pt x="1499326" y="1047528"/>
                    <a:pt x="1511300" y="1041541"/>
                  </a:cubicBezTo>
                  <a:cubicBezTo>
                    <a:pt x="1531253" y="1031564"/>
                    <a:pt x="1586777" y="987629"/>
                    <a:pt x="1600200" y="978041"/>
                  </a:cubicBezTo>
                  <a:cubicBezTo>
                    <a:pt x="1612620" y="969169"/>
                    <a:pt x="1624648" y="959467"/>
                    <a:pt x="1638300" y="952641"/>
                  </a:cubicBezTo>
                  <a:cubicBezTo>
                    <a:pt x="1650274" y="946654"/>
                    <a:pt x="1663700" y="944174"/>
                    <a:pt x="1676400" y="939941"/>
                  </a:cubicBezTo>
                  <a:cubicBezTo>
                    <a:pt x="1689100" y="927241"/>
                    <a:pt x="1700702" y="913339"/>
                    <a:pt x="1714500" y="901841"/>
                  </a:cubicBezTo>
                  <a:cubicBezTo>
                    <a:pt x="1726226" y="892070"/>
                    <a:pt x="1741807" y="887234"/>
                    <a:pt x="1752600" y="876441"/>
                  </a:cubicBezTo>
                  <a:cubicBezTo>
                    <a:pt x="1767567" y="861474"/>
                    <a:pt x="1776925" y="841712"/>
                    <a:pt x="1790700" y="825641"/>
                  </a:cubicBezTo>
                  <a:cubicBezTo>
                    <a:pt x="1802389" y="812004"/>
                    <a:pt x="1816100" y="800241"/>
                    <a:pt x="1828800" y="787541"/>
                  </a:cubicBezTo>
                  <a:cubicBezTo>
                    <a:pt x="1833033" y="770608"/>
                    <a:pt x="1835371" y="753084"/>
                    <a:pt x="1841500" y="736741"/>
                  </a:cubicBezTo>
                  <a:cubicBezTo>
                    <a:pt x="1876193" y="644226"/>
                    <a:pt x="1858575" y="724932"/>
                    <a:pt x="1879600" y="647841"/>
                  </a:cubicBezTo>
                  <a:cubicBezTo>
                    <a:pt x="1888785" y="614162"/>
                    <a:pt x="1905000" y="546241"/>
                    <a:pt x="1905000" y="546241"/>
                  </a:cubicBezTo>
                  <a:cubicBezTo>
                    <a:pt x="1899570" y="475648"/>
                    <a:pt x="1920583" y="396724"/>
                    <a:pt x="1866900" y="343041"/>
                  </a:cubicBezTo>
                  <a:cubicBezTo>
                    <a:pt x="1856107" y="332248"/>
                    <a:pt x="1841500" y="326108"/>
                    <a:pt x="1828800" y="317641"/>
                  </a:cubicBezTo>
                  <a:cubicBezTo>
                    <a:pt x="1808547" y="287261"/>
                    <a:pt x="1796414" y="263665"/>
                    <a:pt x="1765300" y="241441"/>
                  </a:cubicBezTo>
                  <a:cubicBezTo>
                    <a:pt x="1749894" y="230437"/>
                    <a:pt x="1729906" y="227045"/>
                    <a:pt x="1714500" y="216041"/>
                  </a:cubicBezTo>
                  <a:cubicBezTo>
                    <a:pt x="1699885" y="205602"/>
                    <a:pt x="1692100" y="186663"/>
                    <a:pt x="1676400" y="177941"/>
                  </a:cubicBezTo>
                  <a:cubicBezTo>
                    <a:pt x="1652995" y="164938"/>
                    <a:pt x="1622477" y="167393"/>
                    <a:pt x="1600200" y="152541"/>
                  </a:cubicBezTo>
                  <a:cubicBezTo>
                    <a:pt x="1574800" y="135608"/>
                    <a:pt x="1552960" y="111394"/>
                    <a:pt x="1524000" y="101741"/>
                  </a:cubicBezTo>
                  <a:cubicBezTo>
                    <a:pt x="1487687" y="89637"/>
                    <a:pt x="1474967" y="84314"/>
                    <a:pt x="1435100" y="76341"/>
                  </a:cubicBezTo>
                  <a:cubicBezTo>
                    <a:pt x="1409850" y="71291"/>
                    <a:pt x="1384150" y="68691"/>
                    <a:pt x="1358900" y="63641"/>
                  </a:cubicBezTo>
                  <a:cubicBezTo>
                    <a:pt x="1274799" y="46821"/>
                    <a:pt x="1337590" y="50675"/>
                    <a:pt x="1231900" y="38241"/>
                  </a:cubicBezTo>
                  <a:cubicBezTo>
                    <a:pt x="1185462" y="32778"/>
                    <a:pt x="1138767" y="29774"/>
                    <a:pt x="1092200" y="25541"/>
                  </a:cubicBezTo>
                  <a:cubicBezTo>
                    <a:pt x="931333" y="34008"/>
                    <a:pt x="762423" y="0"/>
                    <a:pt x="609600" y="50941"/>
                  </a:cubicBezTo>
                  <a:cubicBezTo>
                    <a:pt x="522509" y="79971"/>
                    <a:pt x="630603" y="45690"/>
                    <a:pt x="508000" y="76341"/>
                  </a:cubicBezTo>
                  <a:cubicBezTo>
                    <a:pt x="495013" y="79588"/>
                    <a:pt x="482772" y="85363"/>
                    <a:pt x="469900" y="89041"/>
                  </a:cubicBezTo>
                  <a:cubicBezTo>
                    <a:pt x="453117" y="93836"/>
                    <a:pt x="436033" y="97508"/>
                    <a:pt x="419100" y="101741"/>
                  </a:cubicBezTo>
                  <a:cubicBezTo>
                    <a:pt x="406400" y="110208"/>
                    <a:pt x="394652" y="120315"/>
                    <a:pt x="381000" y="127141"/>
                  </a:cubicBezTo>
                  <a:cubicBezTo>
                    <a:pt x="369026" y="133128"/>
                    <a:pt x="354602" y="133340"/>
                    <a:pt x="342900" y="139841"/>
                  </a:cubicBezTo>
                  <a:cubicBezTo>
                    <a:pt x="316215" y="154666"/>
                    <a:pt x="292100" y="173708"/>
                    <a:pt x="266700" y="190641"/>
                  </a:cubicBezTo>
                  <a:lnTo>
                    <a:pt x="228600" y="216041"/>
                  </a:lnTo>
                  <a:cubicBezTo>
                    <a:pt x="162948" y="314518"/>
                    <a:pt x="187453" y="263281"/>
                    <a:pt x="152400" y="368441"/>
                  </a:cubicBezTo>
                  <a:lnTo>
                    <a:pt x="139700" y="406541"/>
                  </a:lnTo>
                  <a:cubicBezTo>
                    <a:pt x="135467" y="419241"/>
                    <a:pt x="127000" y="431254"/>
                    <a:pt x="127000" y="444641"/>
                  </a:cubicBezTo>
                  <a:lnTo>
                    <a:pt x="127000" y="660541"/>
                  </a:ln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4127500" y="3568700"/>
              <a:ext cx="1793581" cy="1524000"/>
            </a:xfrm>
            <a:custGeom>
              <a:avLst/>
              <a:gdLst>
                <a:gd name="connsiteX0" fmla="*/ 266700 w 1793581"/>
                <a:gd name="connsiteY0" fmla="*/ 635000 h 1524000"/>
                <a:gd name="connsiteX1" fmla="*/ 254000 w 1793581"/>
                <a:gd name="connsiteY1" fmla="*/ 736600 h 1524000"/>
                <a:gd name="connsiteX2" fmla="*/ 241300 w 1793581"/>
                <a:gd name="connsiteY2" fmla="*/ 774700 h 1524000"/>
                <a:gd name="connsiteX3" fmla="*/ 203200 w 1793581"/>
                <a:gd name="connsiteY3" fmla="*/ 800100 h 1524000"/>
                <a:gd name="connsiteX4" fmla="*/ 165100 w 1793581"/>
                <a:gd name="connsiteY4" fmla="*/ 876300 h 1524000"/>
                <a:gd name="connsiteX5" fmla="*/ 127000 w 1793581"/>
                <a:gd name="connsiteY5" fmla="*/ 914400 h 1524000"/>
                <a:gd name="connsiteX6" fmla="*/ 63500 w 1793581"/>
                <a:gd name="connsiteY6" fmla="*/ 990600 h 1524000"/>
                <a:gd name="connsiteX7" fmla="*/ 25400 w 1793581"/>
                <a:gd name="connsiteY7" fmla="*/ 1066800 h 1524000"/>
                <a:gd name="connsiteX8" fmla="*/ 0 w 1793581"/>
                <a:gd name="connsiteY8" fmla="*/ 1155700 h 1524000"/>
                <a:gd name="connsiteX9" fmla="*/ 12700 w 1793581"/>
                <a:gd name="connsiteY9" fmla="*/ 1320800 h 1524000"/>
                <a:gd name="connsiteX10" fmla="*/ 25400 w 1793581"/>
                <a:gd name="connsiteY10" fmla="*/ 1358900 h 1524000"/>
                <a:gd name="connsiteX11" fmla="*/ 165100 w 1793581"/>
                <a:gd name="connsiteY11" fmla="*/ 1460500 h 1524000"/>
                <a:gd name="connsiteX12" fmla="*/ 292100 w 1793581"/>
                <a:gd name="connsiteY12" fmla="*/ 1498600 h 1524000"/>
                <a:gd name="connsiteX13" fmla="*/ 330200 w 1793581"/>
                <a:gd name="connsiteY13" fmla="*/ 1511300 h 1524000"/>
                <a:gd name="connsiteX14" fmla="*/ 419100 w 1793581"/>
                <a:gd name="connsiteY14" fmla="*/ 1524000 h 1524000"/>
                <a:gd name="connsiteX15" fmla="*/ 1054100 w 1793581"/>
                <a:gd name="connsiteY15" fmla="*/ 1511300 h 1524000"/>
                <a:gd name="connsiteX16" fmla="*/ 1117600 w 1793581"/>
                <a:gd name="connsiteY16" fmla="*/ 1498600 h 1524000"/>
                <a:gd name="connsiteX17" fmla="*/ 1308100 w 1793581"/>
                <a:gd name="connsiteY17" fmla="*/ 1473200 h 1524000"/>
                <a:gd name="connsiteX18" fmla="*/ 1409700 w 1793581"/>
                <a:gd name="connsiteY18" fmla="*/ 1435100 h 1524000"/>
                <a:gd name="connsiteX19" fmla="*/ 1485900 w 1793581"/>
                <a:gd name="connsiteY19" fmla="*/ 1409700 h 1524000"/>
                <a:gd name="connsiteX20" fmla="*/ 1562100 w 1793581"/>
                <a:gd name="connsiteY20" fmla="*/ 1371600 h 1524000"/>
                <a:gd name="connsiteX21" fmla="*/ 1663700 w 1793581"/>
                <a:gd name="connsiteY21" fmla="*/ 1244600 h 1524000"/>
                <a:gd name="connsiteX22" fmla="*/ 1689100 w 1793581"/>
                <a:gd name="connsiteY22" fmla="*/ 1193800 h 1524000"/>
                <a:gd name="connsiteX23" fmla="*/ 1739900 w 1793581"/>
                <a:gd name="connsiteY23" fmla="*/ 1066800 h 1524000"/>
                <a:gd name="connsiteX24" fmla="*/ 1752600 w 1793581"/>
                <a:gd name="connsiteY24" fmla="*/ 952500 h 1524000"/>
                <a:gd name="connsiteX25" fmla="*/ 1778000 w 1793581"/>
                <a:gd name="connsiteY25" fmla="*/ 876300 h 1524000"/>
                <a:gd name="connsiteX26" fmla="*/ 1752600 w 1793581"/>
                <a:gd name="connsiteY26" fmla="*/ 546100 h 1524000"/>
                <a:gd name="connsiteX27" fmla="*/ 1727200 w 1793581"/>
                <a:gd name="connsiteY27" fmla="*/ 482600 h 1524000"/>
                <a:gd name="connsiteX28" fmla="*/ 1714500 w 1793581"/>
                <a:gd name="connsiteY28" fmla="*/ 431800 h 1524000"/>
                <a:gd name="connsiteX29" fmla="*/ 1663700 w 1793581"/>
                <a:gd name="connsiteY29" fmla="*/ 355600 h 1524000"/>
                <a:gd name="connsiteX30" fmla="*/ 1638300 w 1793581"/>
                <a:gd name="connsiteY30" fmla="*/ 304800 h 1524000"/>
                <a:gd name="connsiteX31" fmla="*/ 1473200 w 1793581"/>
                <a:gd name="connsiteY31" fmla="*/ 152400 h 1524000"/>
                <a:gd name="connsiteX32" fmla="*/ 1346200 w 1793581"/>
                <a:gd name="connsiteY32" fmla="*/ 63500 h 1524000"/>
                <a:gd name="connsiteX33" fmla="*/ 1308100 w 1793581"/>
                <a:gd name="connsiteY33" fmla="*/ 38100 h 1524000"/>
                <a:gd name="connsiteX34" fmla="*/ 1181100 w 1793581"/>
                <a:gd name="connsiteY34" fmla="*/ 12700 h 1524000"/>
                <a:gd name="connsiteX35" fmla="*/ 1066800 w 1793581"/>
                <a:gd name="connsiteY35" fmla="*/ 0 h 1524000"/>
                <a:gd name="connsiteX36" fmla="*/ 889000 w 1793581"/>
                <a:gd name="connsiteY36" fmla="*/ 12700 h 1524000"/>
                <a:gd name="connsiteX37" fmla="*/ 850900 w 1793581"/>
                <a:gd name="connsiteY37" fmla="*/ 38100 h 1524000"/>
                <a:gd name="connsiteX38" fmla="*/ 800100 w 1793581"/>
                <a:gd name="connsiteY38" fmla="*/ 50800 h 1524000"/>
                <a:gd name="connsiteX39" fmla="*/ 749300 w 1793581"/>
                <a:gd name="connsiteY39" fmla="*/ 76200 h 1524000"/>
                <a:gd name="connsiteX40" fmla="*/ 711200 w 1793581"/>
                <a:gd name="connsiteY40" fmla="*/ 88900 h 1524000"/>
                <a:gd name="connsiteX41" fmla="*/ 635000 w 1793581"/>
                <a:gd name="connsiteY41" fmla="*/ 127000 h 1524000"/>
                <a:gd name="connsiteX42" fmla="*/ 558800 w 1793581"/>
                <a:gd name="connsiteY42" fmla="*/ 203200 h 1524000"/>
                <a:gd name="connsiteX43" fmla="*/ 520700 w 1793581"/>
                <a:gd name="connsiteY43" fmla="*/ 279400 h 1524000"/>
                <a:gd name="connsiteX44" fmla="*/ 495300 w 1793581"/>
                <a:gd name="connsiteY44" fmla="*/ 317500 h 1524000"/>
                <a:gd name="connsiteX45" fmla="*/ 457200 w 1793581"/>
                <a:gd name="connsiteY45" fmla="*/ 393700 h 1524000"/>
                <a:gd name="connsiteX46" fmla="*/ 431800 w 1793581"/>
                <a:gd name="connsiteY46" fmla="*/ 482600 h 1524000"/>
                <a:gd name="connsiteX47" fmla="*/ 381000 w 1793581"/>
                <a:gd name="connsiteY47" fmla="*/ 558800 h 1524000"/>
                <a:gd name="connsiteX48" fmla="*/ 368300 w 1793581"/>
                <a:gd name="connsiteY48" fmla="*/ 596900 h 1524000"/>
                <a:gd name="connsiteX49" fmla="*/ 317500 w 1793581"/>
                <a:gd name="connsiteY49" fmla="*/ 622300 h 1524000"/>
                <a:gd name="connsiteX50" fmla="*/ 266700 w 1793581"/>
                <a:gd name="connsiteY50" fmla="*/ 63500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93581" h="1524000">
                  <a:moveTo>
                    <a:pt x="266700" y="635000"/>
                  </a:moveTo>
                  <a:cubicBezTo>
                    <a:pt x="256117" y="654050"/>
                    <a:pt x="260105" y="703020"/>
                    <a:pt x="254000" y="736600"/>
                  </a:cubicBezTo>
                  <a:cubicBezTo>
                    <a:pt x="251605" y="749771"/>
                    <a:pt x="249663" y="764247"/>
                    <a:pt x="241300" y="774700"/>
                  </a:cubicBezTo>
                  <a:cubicBezTo>
                    <a:pt x="231765" y="786619"/>
                    <a:pt x="215900" y="791633"/>
                    <a:pt x="203200" y="800100"/>
                  </a:cubicBezTo>
                  <a:cubicBezTo>
                    <a:pt x="190472" y="838285"/>
                    <a:pt x="192455" y="843474"/>
                    <a:pt x="165100" y="876300"/>
                  </a:cubicBezTo>
                  <a:cubicBezTo>
                    <a:pt x="153602" y="890098"/>
                    <a:pt x="138498" y="900602"/>
                    <a:pt x="127000" y="914400"/>
                  </a:cubicBezTo>
                  <a:cubicBezTo>
                    <a:pt x="38593" y="1020488"/>
                    <a:pt x="174810" y="879290"/>
                    <a:pt x="63500" y="990600"/>
                  </a:cubicBezTo>
                  <a:cubicBezTo>
                    <a:pt x="31578" y="1086365"/>
                    <a:pt x="74639" y="968323"/>
                    <a:pt x="25400" y="1066800"/>
                  </a:cubicBezTo>
                  <a:cubicBezTo>
                    <a:pt x="16290" y="1085020"/>
                    <a:pt x="4069" y="1139424"/>
                    <a:pt x="0" y="1155700"/>
                  </a:cubicBezTo>
                  <a:cubicBezTo>
                    <a:pt x="4233" y="1210733"/>
                    <a:pt x="5854" y="1266030"/>
                    <a:pt x="12700" y="1320800"/>
                  </a:cubicBezTo>
                  <a:cubicBezTo>
                    <a:pt x="14360" y="1334084"/>
                    <a:pt x="17974" y="1347761"/>
                    <a:pt x="25400" y="1358900"/>
                  </a:cubicBezTo>
                  <a:cubicBezTo>
                    <a:pt x="52002" y="1398803"/>
                    <a:pt x="136630" y="1446265"/>
                    <a:pt x="165100" y="1460500"/>
                  </a:cubicBezTo>
                  <a:cubicBezTo>
                    <a:pt x="252882" y="1504391"/>
                    <a:pt x="178251" y="1473300"/>
                    <a:pt x="292100" y="1498600"/>
                  </a:cubicBezTo>
                  <a:cubicBezTo>
                    <a:pt x="305168" y="1501504"/>
                    <a:pt x="317073" y="1508675"/>
                    <a:pt x="330200" y="1511300"/>
                  </a:cubicBezTo>
                  <a:cubicBezTo>
                    <a:pt x="359553" y="1517171"/>
                    <a:pt x="389467" y="1519767"/>
                    <a:pt x="419100" y="1524000"/>
                  </a:cubicBezTo>
                  <a:lnTo>
                    <a:pt x="1054100" y="1511300"/>
                  </a:lnTo>
                  <a:cubicBezTo>
                    <a:pt x="1075672" y="1510516"/>
                    <a:pt x="1096253" y="1501802"/>
                    <a:pt x="1117600" y="1498600"/>
                  </a:cubicBezTo>
                  <a:cubicBezTo>
                    <a:pt x="1180953" y="1489097"/>
                    <a:pt x="1244600" y="1481667"/>
                    <a:pt x="1308100" y="1473200"/>
                  </a:cubicBezTo>
                  <a:cubicBezTo>
                    <a:pt x="1421332" y="1435456"/>
                    <a:pt x="1242655" y="1495844"/>
                    <a:pt x="1409700" y="1435100"/>
                  </a:cubicBezTo>
                  <a:cubicBezTo>
                    <a:pt x="1434862" y="1425950"/>
                    <a:pt x="1460500" y="1418167"/>
                    <a:pt x="1485900" y="1409700"/>
                  </a:cubicBezTo>
                  <a:cubicBezTo>
                    <a:pt x="1522777" y="1397408"/>
                    <a:pt x="1530766" y="1398457"/>
                    <a:pt x="1562100" y="1371600"/>
                  </a:cubicBezTo>
                  <a:cubicBezTo>
                    <a:pt x="1603444" y="1336162"/>
                    <a:pt x="1639187" y="1293625"/>
                    <a:pt x="1663700" y="1244600"/>
                  </a:cubicBezTo>
                  <a:cubicBezTo>
                    <a:pt x="1672167" y="1227667"/>
                    <a:pt x="1682069" y="1211378"/>
                    <a:pt x="1689100" y="1193800"/>
                  </a:cubicBezTo>
                  <a:cubicBezTo>
                    <a:pt x="1751874" y="1036866"/>
                    <a:pt x="1680332" y="1185935"/>
                    <a:pt x="1739900" y="1066800"/>
                  </a:cubicBezTo>
                  <a:cubicBezTo>
                    <a:pt x="1744133" y="1028700"/>
                    <a:pt x="1745082" y="990090"/>
                    <a:pt x="1752600" y="952500"/>
                  </a:cubicBezTo>
                  <a:cubicBezTo>
                    <a:pt x="1757851" y="926246"/>
                    <a:pt x="1777077" y="903058"/>
                    <a:pt x="1778000" y="876300"/>
                  </a:cubicBezTo>
                  <a:cubicBezTo>
                    <a:pt x="1783193" y="725699"/>
                    <a:pt x="1793581" y="655384"/>
                    <a:pt x="1752600" y="546100"/>
                  </a:cubicBezTo>
                  <a:cubicBezTo>
                    <a:pt x="1744595" y="524754"/>
                    <a:pt x="1734409" y="504227"/>
                    <a:pt x="1727200" y="482600"/>
                  </a:cubicBezTo>
                  <a:cubicBezTo>
                    <a:pt x="1721680" y="466041"/>
                    <a:pt x="1722306" y="447412"/>
                    <a:pt x="1714500" y="431800"/>
                  </a:cubicBezTo>
                  <a:cubicBezTo>
                    <a:pt x="1700848" y="404496"/>
                    <a:pt x="1677352" y="382904"/>
                    <a:pt x="1663700" y="355600"/>
                  </a:cubicBezTo>
                  <a:cubicBezTo>
                    <a:pt x="1655233" y="338667"/>
                    <a:pt x="1650420" y="319344"/>
                    <a:pt x="1638300" y="304800"/>
                  </a:cubicBezTo>
                  <a:cubicBezTo>
                    <a:pt x="1533705" y="179286"/>
                    <a:pt x="1564946" y="235806"/>
                    <a:pt x="1473200" y="152400"/>
                  </a:cubicBezTo>
                  <a:cubicBezTo>
                    <a:pt x="1372445" y="60805"/>
                    <a:pt x="1437783" y="86396"/>
                    <a:pt x="1346200" y="63500"/>
                  </a:cubicBezTo>
                  <a:cubicBezTo>
                    <a:pt x="1333500" y="55033"/>
                    <a:pt x="1321752" y="44926"/>
                    <a:pt x="1308100" y="38100"/>
                  </a:cubicBezTo>
                  <a:cubicBezTo>
                    <a:pt x="1273332" y="20716"/>
                    <a:pt x="1212302" y="16600"/>
                    <a:pt x="1181100" y="12700"/>
                  </a:cubicBezTo>
                  <a:cubicBezTo>
                    <a:pt x="1143062" y="7945"/>
                    <a:pt x="1104900" y="4233"/>
                    <a:pt x="1066800" y="0"/>
                  </a:cubicBezTo>
                  <a:cubicBezTo>
                    <a:pt x="1007533" y="4233"/>
                    <a:pt x="947514" y="2374"/>
                    <a:pt x="889000" y="12700"/>
                  </a:cubicBezTo>
                  <a:cubicBezTo>
                    <a:pt x="873969" y="15353"/>
                    <a:pt x="864929" y="32087"/>
                    <a:pt x="850900" y="38100"/>
                  </a:cubicBezTo>
                  <a:cubicBezTo>
                    <a:pt x="834857" y="44976"/>
                    <a:pt x="816443" y="44671"/>
                    <a:pt x="800100" y="50800"/>
                  </a:cubicBezTo>
                  <a:cubicBezTo>
                    <a:pt x="782373" y="57447"/>
                    <a:pt x="766701" y="68742"/>
                    <a:pt x="749300" y="76200"/>
                  </a:cubicBezTo>
                  <a:cubicBezTo>
                    <a:pt x="736995" y="81473"/>
                    <a:pt x="723174" y="82913"/>
                    <a:pt x="711200" y="88900"/>
                  </a:cubicBezTo>
                  <a:cubicBezTo>
                    <a:pt x="612723" y="138139"/>
                    <a:pt x="730765" y="95078"/>
                    <a:pt x="635000" y="127000"/>
                  </a:cubicBezTo>
                  <a:cubicBezTo>
                    <a:pt x="581781" y="233438"/>
                    <a:pt x="645886" y="130629"/>
                    <a:pt x="558800" y="203200"/>
                  </a:cubicBezTo>
                  <a:cubicBezTo>
                    <a:pt x="527603" y="229197"/>
                    <a:pt x="536798" y="247204"/>
                    <a:pt x="520700" y="279400"/>
                  </a:cubicBezTo>
                  <a:cubicBezTo>
                    <a:pt x="513874" y="293052"/>
                    <a:pt x="502126" y="303848"/>
                    <a:pt x="495300" y="317500"/>
                  </a:cubicBezTo>
                  <a:cubicBezTo>
                    <a:pt x="442720" y="422660"/>
                    <a:pt x="529993" y="284511"/>
                    <a:pt x="457200" y="393700"/>
                  </a:cubicBezTo>
                  <a:cubicBezTo>
                    <a:pt x="454211" y="405657"/>
                    <a:pt x="440082" y="467693"/>
                    <a:pt x="431800" y="482600"/>
                  </a:cubicBezTo>
                  <a:cubicBezTo>
                    <a:pt x="416975" y="509285"/>
                    <a:pt x="390653" y="529840"/>
                    <a:pt x="381000" y="558800"/>
                  </a:cubicBezTo>
                  <a:cubicBezTo>
                    <a:pt x="376767" y="571500"/>
                    <a:pt x="377766" y="587434"/>
                    <a:pt x="368300" y="596900"/>
                  </a:cubicBezTo>
                  <a:cubicBezTo>
                    <a:pt x="354913" y="610287"/>
                    <a:pt x="333938" y="612907"/>
                    <a:pt x="317500" y="622300"/>
                  </a:cubicBezTo>
                  <a:cubicBezTo>
                    <a:pt x="283992" y="641447"/>
                    <a:pt x="277283" y="615950"/>
                    <a:pt x="266700" y="635000"/>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552700" y="5001123"/>
              <a:ext cx="2866896" cy="1031377"/>
            </a:xfrm>
            <a:custGeom>
              <a:avLst/>
              <a:gdLst>
                <a:gd name="connsiteX0" fmla="*/ 1155700 w 2866896"/>
                <a:gd name="connsiteY0" fmla="*/ 2677 h 1031377"/>
                <a:gd name="connsiteX1" fmla="*/ 1092200 w 2866896"/>
                <a:gd name="connsiteY1" fmla="*/ 15377 h 1031377"/>
                <a:gd name="connsiteX2" fmla="*/ 1016000 w 2866896"/>
                <a:gd name="connsiteY2" fmla="*/ 66177 h 1031377"/>
                <a:gd name="connsiteX3" fmla="*/ 990600 w 2866896"/>
                <a:gd name="connsiteY3" fmla="*/ 104277 h 1031377"/>
                <a:gd name="connsiteX4" fmla="*/ 914400 w 2866896"/>
                <a:gd name="connsiteY4" fmla="*/ 155077 h 1031377"/>
                <a:gd name="connsiteX5" fmla="*/ 876300 w 2866896"/>
                <a:gd name="connsiteY5" fmla="*/ 180477 h 1031377"/>
                <a:gd name="connsiteX6" fmla="*/ 800100 w 2866896"/>
                <a:gd name="connsiteY6" fmla="*/ 231277 h 1031377"/>
                <a:gd name="connsiteX7" fmla="*/ 762000 w 2866896"/>
                <a:gd name="connsiteY7" fmla="*/ 256677 h 1031377"/>
                <a:gd name="connsiteX8" fmla="*/ 673100 w 2866896"/>
                <a:gd name="connsiteY8" fmla="*/ 282077 h 1031377"/>
                <a:gd name="connsiteX9" fmla="*/ 635000 w 2866896"/>
                <a:gd name="connsiteY9" fmla="*/ 294777 h 1031377"/>
                <a:gd name="connsiteX10" fmla="*/ 482600 w 2866896"/>
                <a:gd name="connsiteY10" fmla="*/ 320177 h 1031377"/>
                <a:gd name="connsiteX11" fmla="*/ 381000 w 2866896"/>
                <a:gd name="connsiteY11" fmla="*/ 345577 h 1031377"/>
                <a:gd name="connsiteX12" fmla="*/ 304800 w 2866896"/>
                <a:gd name="connsiteY12" fmla="*/ 370977 h 1031377"/>
                <a:gd name="connsiteX13" fmla="*/ 228600 w 2866896"/>
                <a:gd name="connsiteY13" fmla="*/ 409077 h 1031377"/>
                <a:gd name="connsiteX14" fmla="*/ 127000 w 2866896"/>
                <a:gd name="connsiteY14" fmla="*/ 459877 h 1031377"/>
                <a:gd name="connsiteX15" fmla="*/ 76200 w 2866896"/>
                <a:gd name="connsiteY15" fmla="*/ 485277 h 1031377"/>
                <a:gd name="connsiteX16" fmla="*/ 0 w 2866896"/>
                <a:gd name="connsiteY16" fmla="*/ 561477 h 1031377"/>
                <a:gd name="connsiteX17" fmla="*/ 25400 w 2866896"/>
                <a:gd name="connsiteY17" fmla="*/ 701177 h 1031377"/>
                <a:gd name="connsiteX18" fmla="*/ 50800 w 2866896"/>
                <a:gd name="connsiteY18" fmla="*/ 739277 h 1031377"/>
                <a:gd name="connsiteX19" fmla="*/ 127000 w 2866896"/>
                <a:gd name="connsiteY19" fmla="*/ 840877 h 1031377"/>
                <a:gd name="connsiteX20" fmla="*/ 177800 w 2866896"/>
                <a:gd name="connsiteY20" fmla="*/ 866277 h 1031377"/>
                <a:gd name="connsiteX21" fmla="*/ 254000 w 2866896"/>
                <a:gd name="connsiteY21" fmla="*/ 917077 h 1031377"/>
                <a:gd name="connsiteX22" fmla="*/ 355600 w 2866896"/>
                <a:gd name="connsiteY22" fmla="*/ 942477 h 1031377"/>
                <a:gd name="connsiteX23" fmla="*/ 444500 w 2866896"/>
                <a:gd name="connsiteY23" fmla="*/ 967877 h 1031377"/>
                <a:gd name="connsiteX24" fmla="*/ 533400 w 2866896"/>
                <a:gd name="connsiteY24" fmla="*/ 993277 h 1031377"/>
                <a:gd name="connsiteX25" fmla="*/ 800100 w 2866896"/>
                <a:gd name="connsiteY25" fmla="*/ 1018677 h 1031377"/>
                <a:gd name="connsiteX26" fmla="*/ 1270000 w 2866896"/>
                <a:gd name="connsiteY26" fmla="*/ 1005977 h 1031377"/>
                <a:gd name="connsiteX27" fmla="*/ 1333500 w 2866896"/>
                <a:gd name="connsiteY27" fmla="*/ 993277 h 1031377"/>
                <a:gd name="connsiteX28" fmla="*/ 1422400 w 2866896"/>
                <a:gd name="connsiteY28" fmla="*/ 980577 h 1031377"/>
                <a:gd name="connsiteX29" fmla="*/ 2070100 w 2866896"/>
                <a:gd name="connsiteY29" fmla="*/ 993277 h 1031377"/>
                <a:gd name="connsiteX30" fmla="*/ 2197100 w 2866896"/>
                <a:gd name="connsiteY30" fmla="*/ 1005977 h 1031377"/>
                <a:gd name="connsiteX31" fmla="*/ 2324100 w 2866896"/>
                <a:gd name="connsiteY31" fmla="*/ 1031377 h 1031377"/>
                <a:gd name="connsiteX32" fmla="*/ 2730500 w 2866896"/>
                <a:gd name="connsiteY32" fmla="*/ 1018677 h 1031377"/>
                <a:gd name="connsiteX33" fmla="*/ 2768600 w 2866896"/>
                <a:gd name="connsiteY33" fmla="*/ 1005977 h 1031377"/>
                <a:gd name="connsiteX34" fmla="*/ 2819400 w 2866896"/>
                <a:gd name="connsiteY34" fmla="*/ 993277 h 1031377"/>
                <a:gd name="connsiteX35" fmla="*/ 2844800 w 2866896"/>
                <a:gd name="connsiteY35" fmla="*/ 955177 h 1031377"/>
                <a:gd name="connsiteX36" fmla="*/ 2857500 w 2866896"/>
                <a:gd name="connsiteY36" fmla="*/ 917077 h 1031377"/>
                <a:gd name="connsiteX37" fmla="*/ 2819400 w 2866896"/>
                <a:gd name="connsiteY37" fmla="*/ 688477 h 1031377"/>
                <a:gd name="connsiteX38" fmla="*/ 2768600 w 2866896"/>
                <a:gd name="connsiteY38" fmla="*/ 612277 h 1031377"/>
                <a:gd name="connsiteX39" fmla="*/ 2616200 w 2866896"/>
                <a:gd name="connsiteY39" fmla="*/ 485277 h 1031377"/>
                <a:gd name="connsiteX40" fmla="*/ 2565400 w 2866896"/>
                <a:gd name="connsiteY40" fmla="*/ 447177 h 1031377"/>
                <a:gd name="connsiteX41" fmla="*/ 2438400 w 2866896"/>
                <a:gd name="connsiteY41" fmla="*/ 409077 h 1031377"/>
                <a:gd name="connsiteX42" fmla="*/ 2362200 w 2866896"/>
                <a:gd name="connsiteY42" fmla="*/ 383677 h 1031377"/>
                <a:gd name="connsiteX43" fmla="*/ 2197100 w 2866896"/>
                <a:gd name="connsiteY43" fmla="*/ 345577 h 1031377"/>
                <a:gd name="connsiteX44" fmla="*/ 2006600 w 2866896"/>
                <a:gd name="connsiteY44" fmla="*/ 332877 h 1031377"/>
                <a:gd name="connsiteX45" fmla="*/ 1866900 w 2866896"/>
                <a:gd name="connsiteY45" fmla="*/ 294777 h 1031377"/>
                <a:gd name="connsiteX46" fmla="*/ 1828800 w 2866896"/>
                <a:gd name="connsiteY46" fmla="*/ 256677 h 1031377"/>
                <a:gd name="connsiteX47" fmla="*/ 1790700 w 2866896"/>
                <a:gd name="connsiteY47" fmla="*/ 243977 h 1031377"/>
                <a:gd name="connsiteX48" fmla="*/ 1752600 w 2866896"/>
                <a:gd name="connsiteY48" fmla="*/ 218577 h 1031377"/>
                <a:gd name="connsiteX49" fmla="*/ 1625600 w 2866896"/>
                <a:gd name="connsiteY49" fmla="*/ 129677 h 1031377"/>
                <a:gd name="connsiteX50" fmla="*/ 1549400 w 2866896"/>
                <a:gd name="connsiteY50" fmla="*/ 91577 h 1031377"/>
                <a:gd name="connsiteX51" fmla="*/ 1473200 w 2866896"/>
                <a:gd name="connsiteY51" fmla="*/ 66177 h 1031377"/>
                <a:gd name="connsiteX52" fmla="*/ 1435100 w 2866896"/>
                <a:gd name="connsiteY52" fmla="*/ 53477 h 1031377"/>
                <a:gd name="connsiteX53" fmla="*/ 1397000 w 2866896"/>
                <a:gd name="connsiteY53" fmla="*/ 40777 h 1031377"/>
                <a:gd name="connsiteX54" fmla="*/ 1244600 w 2866896"/>
                <a:gd name="connsiteY54" fmla="*/ 28077 h 1031377"/>
                <a:gd name="connsiteX55" fmla="*/ 1155700 w 2866896"/>
                <a:gd name="connsiteY55" fmla="*/ 2677 h 103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66896" h="1031377">
                  <a:moveTo>
                    <a:pt x="1155700" y="2677"/>
                  </a:moveTo>
                  <a:cubicBezTo>
                    <a:pt x="1130300" y="560"/>
                    <a:pt x="1111851" y="6445"/>
                    <a:pt x="1092200" y="15377"/>
                  </a:cubicBezTo>
                  <a:cubicBezTo>
                    <a:pt x="1064409" y="28009"/>
                    <a:pt x="1016000" y="66177"/>
                    <a:pt x="1016000" y="66177"/>
                  </a:cubicBezTo>
                  <a:cubicBezTo>
                    <a:pt x="1007533" y="78877"/>
                    <a:pt x="1002087" y="94226"/>
                    <a:pt x="990600" y="104277"/>
                  </a:cubicBezTo>
                  <a:cubicBezTo>
                    <a:pt x="967626" y="124379"/>
                    <a:pt x="939800" y="138144"/>
                    <a:pt x="914400" y="155077"/>
                  </a:cubicBezTo>
                  <a:lnTo>
                    <a:pt x="876300" y="180477"/>
                  </a:lnTo>
                  <a:lnTo>
                    <a:pt x="800100" y="231277"/>
                  </a:lnTo>
                  <a:cubicBezTo>
                    <a:pt x="787400" y="239744"/>
                    <a:pt x="776480" y="251850"/>
                    <a:pt x="762000" y="256677"/>
                  </a:cubicBezTo>
                  <a:cubicBezTo>
                    <a:pt x="670649" y="287127"/>
                    <a:pt x="784728" y="250183"/>
                    <a:pt x="673100" y="282077"/>
                  </a:cubicBezTo>
                  <a:cubicBezTo>
                    <a:pt x="660228" y="285755"/>
                    <a:pt x="647987" y="291530"/>
                    <a:pt x="635000" y="294777"/>
                  </a:cubicBezTo>
                  <a:cubicBezTo>
                    <a:pt x="585478" y="307157"/>
                    <a:pt x="532779" y="313009"/>
                    <a:pt x="482600" y="320177"/>
                  </a:cubicBezTo>
                  <a:cubicBezTo>
                    <a:pt x="366995" y="358712"/>
                    <a:pt x="549579" y="299601"/>
                    <a:pt x="381000" y="345577"/>
                  </a:cubicBezTo>
                  <a:cubicBezTo>
                    <a:pt x="355169" y="352622"/>
                    <a:pt x="327077" y="356125"/>
                    <a:pt x="304800" y="370977"/>
                  </a:cubicBezTo>
                  <a:cubicBezTo>
                    <a:pt x="221304" y="426641"/>
                    <a:pt x="311226" y="371520"/>
                    <a:pt x="228600" y="409077"/>
                  </a:cubicBezTo>
                  <a:cubicBezTo>
                    <a:pt x="194130" y="424745"/>
                    <a:pt x="160867" y="442944"/>
                    <a:pt x="127000" y="459877"/>
                  </a:cubicBezTo>
                  <a:cubicBezTo>
                    <a:pt x="110067" y="468344"/>
                    <a:pt x="89587" y="471890"/>
                    <a:pt x="76200" y="485277"/>
                  </a:cubicBezTo>
                  <a:lnTo>
                    <a:pt x="0" y="561477"/>
                  </a:lnTo>
                  <a:cubicBezTo>
                    <a:pt x="4378" y="596500"/>
                    <a:pt x="5823" y="662022"/>
                    <a:pt x="25400" y="701177"/>
                  </a:cubicBezTo>
                  <a:cubicBezTo>
                    <a:pt x="32226" y="714829"/>
                    <a:pt x="41822" y="726933"/>
                    <a:pt x="50800" y="739277"/>
                  </a:cubicBezTo>
                  <a:cubicBezTo>
                    <a:pt x="75699" y="773513"/>
                    <a:pt x="89136" y="821945"/>
                    <a:pt x="127000" y="840877"/>
                  </a:cubicBezTo>
                  <a:cubicBezTo>
                    <a:pt x="143933" y="849344"/>
                    <a:pt x="161566" y="856537"/>
                    <a:pt x="177800" y="866277"/>
                  </a:cubicBezTo>
                  <a:cubicBezTo>
                    <a:pt x="203977" y="881983"/>
                    <a:pt x="224384" y="909673"/>
                    <a:pt x="254000" y="917077"/>
                  </a:cubicBezTo>
                  <a:cubicBezTo>
                    <a:pt x="287867" y="925544"/>
                    <a:pt x="322482" y="931438"/>
                    <a:pt x="355600" y="942477"/>
                  </a:cubicBezTo>
                  <a:cubicBezTo>
                    <a:pt x="446951" y="972927"/>
                    <a:pt x="332872" y="935983"/>
                    <a:pt x="444500" y="967877"/>
                  </a:cubicBezTo>
                  <a:cubicBezTo>
                    <a:pt x="492105" y="981479"/>
                    <a:pt x="478809" y="983351"/>
                    <a:pt x="533400" y="993277"/>
                  </a:cubicBezTo>
                  <a:cubicBezTo>
                    <a:pt x="628984" y="1010656"/>
                    <a:pt x="695930" y="1011236"/>
                    <a:pt x="800100" y="1018677"/>
                  </a:cubicBezTo>
                  <a:cubicBezTo>
                    <a:pt x="956733" y="1014444"/>
                    <a:pt x="1113487" y="1013430"/>
                    <a:pt x="1270000" y="1005977"/>
                  </a:cubicBezTo>
                  <a:cubicBezTo>
                    <a:pt x="1291561" y="1004950"/>
                    <a:pt x="1312208" y="996826"/>
                    <a:pt x="1333500" y="993277"/>
                  </a:cubicBezTo>
                  <a:cubicBezTo>
                    <a:pt x="1363027" y="988356"/>
                    <a:pt x="1392767" y="984810"/>
                    <a:pt x="1422400" y="980577"/>
                  </a:cubicBezTo>
                  <a:lnTo>
                    <a:pt x="2070100" y="993277"/>
                  </a:lnTo>
                  <a:cubicBezTo>
                    <a:pt x="2112622" y="994671"/>
                    <a:pt x="2155026" y="999666"/>
                    <a:pt x="2197100" y="1005977"/>
                  </a:cubicBezTo>
                  <a:cubicBezTo>
                    <a:pt x="2239794" y="1012381"/>
                    <a:pt x="2324100" y="1031377"/>
                    <a:pt x="2324100" y="1031377"/>
                  </a:cubicBezTo>
                  <a:cubicBezTo>
                    <a:pt x="2459567" y="1027144"/>
                    <a:pt x="2595188" y="1026409"/>
                    <a:pt x="2730500" y="1018677"/>
                  </a:cubicBezTo>
                  <a:cubicBezTo>
                    <a:pt x="2743865" y="1017913"/>
                    <a:pt x="2755728" y="1009655"/>
                    <a:pt x="2768600" y="1005977"/>
                  </a:cubicBezTo>
                  <a:cubicBezTo>
                    <a:pt x="2785383" y="1001182"/>
                    <a:pt x="2802467" y="997510"/>
                    <a:pt x="2819400" y="993277"/>
                  </a:cubicBezTo>
                  <a:cubicBezTo>
                    <a:pt x="2827867" y="980577"/>
                    <a:pt x="2837974" y="968829"/>
                    <a:pt x="2844800" y="955177"/>
                  </a:cubicBezTo>
                  <a:cubicBezTo>
                    <a:pt x="2850787" y="943203"/>
                    <a:pt x="2857500" y="930464"/>
                    <a:pt x="2857500" y="917077"/>
                  </a:cubicBezTo>
                  <a:cubicBezTo>
                    <a:pt x="2857500" y="798179"/>
                    <a:pt x="2866896" y="767637"/>
                    <a:pt x="2819400" y="688477"/>
                  </a:cubicBezTo>
                  <a:cubicBezTo>
                    <a:pt x="2803694" y="662300"/>
                    <a:pt x="2790186" y="633863"/>
                    <a:pt x="2768600" y="612277"/>
                  </a:cubicBezTo>
                  <a:cubicBezTo>
                    <a:pt x="2629203" y="472880"/>
                    <a:pt x="2757651" y="591365"/>
                    <a:pt x="2616200" y="485277"/>
                  </a:cubicBezTo>
                  <a:cubicBezTo>
                    <a:pt x="2599267" y="472577"/>
                    <a:pt x="2584332" y="456643"/>
                    <a:pt x="2565400" y="447177"/>
                  </a:cubicBezTo>
                  <a:cubicBezTo>
                    <a:pt x="2520499" y="424726"/>
                    <a:pt x="2483975" y="422750"/>
                    <a:pt x="2438400" y="409077"/>
                  </a:cubicBezTo>
                  <a:cubicBezTo>
                    <a:pt x="2412755" y="401384"/>
                    <a:pt x="2387600" y="392144"/>
                    <a:pt x="2362200" y="383677"/>
                  </a:cubicBezTo>
                  <a:cubicBezTo>
                    <a:pt x="2304870" y="364567"/>
                    <a:pt x="2267164" y="350248"/>
                    <a:pt x="2197100" y="345577"/>
                  </a:cubicBezTo>
                  <a:lnTo>
                    <a:pt x="2006600" y="332877"/>
                  </a:lnTo>
                  <a:cubicBezTo>
                    <a:pt x="1892013" y="304230"/>
                    <a:pt x="1938118" y="318516"/>
                    <a:pt x="1866900" y="294777"/>
                  </a:cubicBezTo>
                  <a:cubicBezTo>
                    <a:pt x="1854200" y="282077"/>
                    <a:pt x="1843744" y="266640"/>
                    <a:pt x="1828800" y="256677"/>
                  </a:cubicBezTo>
                  <a:cubicBezTo>
                    <a:pt x="1817661" y="249251"/>
                    <a:pt x="1802674" y="249964"/>
                    <a:pt x="1790700" y="243977"/>
                  </a:cubicBezTo>
                  <a:cubicBezTo>
                    <a:pt x="1777048" y="237151"/>
                    <a:pt x="1765020" y="227449"/>
                    <a:pt x="1752600" y="218577"/>
                  </a:cubicBezTo>
                  <a:cubicBezTo>
                    <a:pt x="1727242" y="200464"/>
                    <a:pt x="1647497" y="136976"/>
                    <a:pt x="1625600" y="129677"/>
                  </a:cubicBezTo>
                  <a:cubicBezTo>
                    <a:pt x="1486649" y="83360"/>
                    <a:pt x="1697116" y="157229"/>
                    <a:pt x="1549400" y="91577"/>
                  </a:cubicBezTo>
                  <a:cubicBezTo>
                    <a:pt x="1524934" y="80703"/>
                    <a:pt x="1498600" y="74644"/>
                    <a:pt x="1473200" y="66177"/>
                  </a:cubicBezTo>
                  <a:lnTo>
                    <a:pt x="1435100" y="53477"/>
                  </a:lnTo>
                  <a:cubicBezTo>
                    <a:pt x="1422400" y="49244"/>
                    <a:pt x="1410341" y="41889"/>
                    <a:pt x="1397000" y="40777"/>
                  </a:cubicBezTo>
                  <a:lnTo>
                    <a:pt x="1244600" y="28077"/>
                  </a:lnTo>
                  <a:cubicBezTo>
                    <a:pt x="1160368" y="0"/>
                    <a:pt x="1181100" y="4794"/>
                    <a:pt x="1155700" y="267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2844800" y="38481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2641600" y="43688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3302000" y="37592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3098800" y="42037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3797300" y="39116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3581400" y="42926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2667000" y="47498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3136900" y="4724400"/>
              <a:ext cx="190500" cy="17780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978400" y="39243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622800" y="42799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143500" y="43815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18000" y="46355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876800" y="47371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473700" y="46736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435600" y="38989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588000" y="4229100"/>
              <a:ext cx="177800" cy="1905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467100" y="56896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797300" y="55626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784600" y="51562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241800" y="54991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610100" y="55372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41900" y="56896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289300" y="53975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946400" y="5588000"/>
              <a:ext cx="203200" cy="2159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x-none" altLang="zh-CN"/>
              <a:t>AGNES</a:t>
            </a:r>
            <a:r>
              <a:rPr lang="zh-CN" altLang="x-none"/>
              <a:t>和</a:t>
            </a:r>
            <a:r>
              <a:rPr lang="x-none" altLang="zh-CN"/>
              <a:t>DIANA</a:t>
            </a:r>
            <a:r>
              <a:rPr lang="zh-CN" altLang="x-none"/>
              <a:t>算法</a:t>
            </a:r>
          </a:p>
        </p:txBody>
      </p:sp>
      <p:sp>
        <p:nvSpPr>
          <p:cNvPr id="21507" name="Rectangle 3"/>
          <p:cNvSpPr>
            <a:spLocks noGrp="1" noChangeArrowheads="1"/>
          </p:cNvSpPr>
          <p:nvPr>
            <p:ph type="body" idx="1"/>
          </p:nvPr>
        </p:nvSpPr>
        <p:spPr/>
        <p:txBody>
          <a:bodyPr/>
          <a:lstStyle/>
          <a:p>
            <a:r>
              <a:rPr lang="x-none" altLang="zh-CN" sz="2600" dirty="0"/>
              <a:t>AGNES (AGglomerative NESting</a:t>
            </a:r>
            <a:r>
              <a:rPr lang="x-none" altLang="zh-CN" sz="2600"/>
              <a:t>)</a:t>
            </a:r>
            <a:r>
              <a:rPr lang="zh-CN" altLang="x-none" sz="2600" dirty="0"/>
              <a:t>算法</a:t>
            </a:r>
            <a:r>
              <a:rPr lang="zh-CN" altLang="en-US" sz="2600" dirty="0"/>
              <a:t>（凝聚层次聚类）</a:t>
            </a:r>
            <a:r>
              <a:rPr lang="zh-CN" altLang="x-none" sz="2600" dirty="0"/>
              <a:t>最初将每个对象作为一个簇，然后这些簇根据某些准则被一步步地合并。</a:t>
            </a:r>
            <a:r>
              <a:rPr lang="zh-CN" altLang="x-none" sz="2600" dirty="0">
                <a:solidFill>
                  <a:srgbClr val="C00000"/>
                </a:solidFill>
              </a:rPr>
              <a:t>两个簇间的距离由这两个不同簇中距离最近的数据点对的相似度来确定</a:t>
            </a:r>
            <a:r>
              <a:rPr lang="zh-CN" altLang="x-none" sz="2600" dirty="0"/>
              <a:t>；聚类的合并过程反复进行直到所有的对象最终满足簇数目。</a:t>
            </a:r>
            <a:endParaRPr lang="en-US" altLang="zh-CN" sz="2600" dirty="0"/>
          </a:p>
          <a:p>
            <a:endParaRPr lang="zh-CN" altLang="x-none" sz="2600" dirty="0"/>
          </a:p>
          <a:p>
            <a:r>
              <a:rPr lang="x-none" altLang="zh-CN" sz="2600" dirty="0"/>
              <a:t>DIANA (DIvisive ANAlysis</a:t>
            </a:r>
            <a:r>
              <a:rPr lang="x-none" altLang="zh-CN" sz="2600"/>
              <a:t>)</a:t>
            </a:r>
            <a:r>
              <a:rPr lang="zh-CN" altLang="x-none" sz="2600" dirty="0"/>
              <a:t>算法</a:t>
            </a:r>
            <a:r>
              <a:rPr lang="zh-CN" altLang="en-US" sz="2600" dirty="0"/>
              <a:t>（分裂层次聚类）</a:t>
            </a:r>
            <a:r>
              <a:rPr lang="zh-CN" altLang="x-none" sz="2600" dirty="0"/>
              <a:t>是上述过程的</a:t>
            </a:r>
            <a:r>
              <a:rPr lang="zh-CN" altLang="x-none" sz="2600" dirty="0">
                <a:solidFill>
                  <a:srgbClr val="C00000"/>
                </a:solidFill>
              </a:rPr>
              <a:t>反过程</a:t>
            </a:r>
            <a:r>
              <a:rPr lang="zh-CN" altLang="x-none" sz="2600" dirty="0"/>
              <a:t>，属于分裂的层次聚类，首先将所有的对象初始化到一个簇中，然后根据一些原则（比如</a:t>
            </a:r>
            <a:r>
              <a:rPr lang="zh-CN" altLang="x-none" sz="2600" dirty="0">
                <a:solidFill>
                  <a:srgbClr val="C00000"/>
                </a:solidFill>
              </a:rPr>
              <a:t>最大的欧式距离</a:t>
            </a:r>
            <a:r>
              <a:rPr lang="zh-CN" altLang="x-none" sz="2600" dirty="0"/>
              <a:t>），将该簇分类。直到到达用户指定的簇数目或者两个簇之间的距离超过了某个阈值。</a:t>
            </a:r>
          </a:p>
        </p:txBody>
      </p:sp>
    </p:spTree>
    <p:extLst>
      <p:ext uri="{BB962C8B-B14F-4D97-AF65-F5344CB8AC3E}">
        <p14:creationId xmlns:p14="http://schemas.microsoft.com/office/powerpoint/2010/main" val="1211078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dirty="0"/>
              <a:t>层次聚类</a:t>
            </a:r>
            <a:endParaRPr lang="zh-CN" altLang="x-none" dirty="0"/>
          </a:p>
        </p:txBody>
      </p:sp>
      <p:sp>
        <p:nvSpPr>
          <p:cNvPr id="21507" name="Rectangle 3"/>
          <p:cNvSpPr>
            <a:spLocks noGrp="1" noChangeArrowheads="1"/>
          </p:cNvSpPr>
          <p:nvPr>
            <p:ph type="body" idx="1"/>
          </p:nvPr>
        </p:nvSpPr>
        <p:spPr/>
        <p:txBody>
          <a:bodyPr>
            <a:normAutofit/>
          </a:bodyPr>
          <a:lstStyle/>
          <a:p>
            <a:r>
              <a:rPr lang="zh-CN" altLang="en-US" sz="2600" dirty="0"/>
              <a:t>在凝聚层次聚类中，判定簇间距离的两个标准方法就是</a:t>
            </a:r>
            <a:r>
              <a:rPr lang="zh-CN" altLang="en-US" sz="2600" dirty="0">
                <a:solidFill>
                  <a:srgbClr val="FF0000"/>
                </a:solidFill>
              </a:rPr>
              <a:t>单连接</a:t>
            </a:r>
            <a:r>
              <a:rPr lang="en-US" altLang="zh-CN" sz="2600" dirty="0"/>
              <a:t>(single linkage)</a:t>
            </a:r>
            <a:r>
              <a:rPr lang="zh-CN" altLang="en-US" sz="2600" dirty="0"/>
              <a:t>和</a:t>
            </a:r>
            <a:r>
              <a:rPr lang="zh-CN" altLang="en-US" sz="2600" dirty="0">
                <a:solidFill>
                  <a:srgbClr val="FF0000"/>
                </a:solidFill>
              </a:rPr>
              <a:t>全连接</a:t>
            </a:r>
            <a:r>
              <a:rPr lang="en-US" altLang="zh-CN" sz="2600" dirty="0"/>
              <a:t>(complete linkage)</a:t>
            </a:r>
            <a:r>
              <a:rPr lang="zh-CN" altLang="en-US" sz="2600" dirty="0"/>
              <a:t>。单连接，是计算每一对簇中最相似两个样本的距离，并合并距离最近的两个样本所属簇。全连接，通过比较找到分布于两个簇中最不相似的样本</a:t>
            </a:r>
            <a:r>
              <a:rPr lang="en-US" altLang="zh-CN" sz="2600" dirty="0"/>
              <a:t>(</a:t>
            </a:r>
            <a:r>
              <a:rPr lang="zh-CN" altLang="en-US" sz="2600" dirty="0"/>
              <a:t>距离最远</a:t>
            </a:r>
            <a:r>
              <a:rPr lang="en-US" altLang="zh-CN" sz="2600" dirty="0"/>
              <a:t>)</a:t>
            </a:r>
            <a:r>
              <a:rPr lang="zh-CN" altLang="en-US" sz="2600" dirty="0"/>
              <a:t>，从而来完成簇的合并。</a:t>
            </a:r>
          </a:p>
          <a:p>
            <a:endParaRPr lang="zh-CN" altLang="en-US" sz="2600" dirty="0"/>
          </a:p>
        </p:txBody>
      </p:sp>
      <p:pic>
        <p:nvPicPr>
          <p:cNvPr id="3" name="图片 2">
            <a:extLst>
              <a:ext uri="{FF2B5EF4-FFF2-40B4-BE49-F238E27FC236}">
                <a16:creationId xmlns:a16="http://schemas.microsoft.com/office/drawing/2014/main" id="{6DA4C37A-D9E5-F947-86A8-4E793545B280}"/>
              </a:ext>
            </a:extLst>
          </p:cNvPr>
          <p:cNvPicPr>
            <a:picLocks noChangeAspect="1"/>
          </p:cNvPicPr>
          <p:nvPr/>
        </p:nvPicPr>
        <p:blipFill>
          <a:blip r:embed="rId2"/>
          <a:stretch>
            <a:fillRect/>
          </a:stretch>
        </p:blipFill>
        <p:spPr>
          <a:xfrm>
            <a:off x="307975" y="3623923"/>
            <a:ext cx="8521700" cy="2781300"/>
          </a:xfrm>
          <a:prstGeom prst="rect">
            <a:avLst/>
          </a:prstGeom>
        </p:spPr>
      </p:pic>
    </p:spTree>
    <p:extLst>
      <p:ext uri="{BB962C8B-B14F-4D97-AF65-F5344CB8AC3E}">
        <p14:creationId xmlns:p14="http://schemas.microsoft.com/office/powerpoint/2010/main" val="184176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dirty="0"/>
              <a:t>层次聚类</a:t>
            </a:r>
            <a:endParaRPr lang="zh-CN" altLang="x-none" dirty="0"/>
          </a:p>
        </p:txBody>
      </p:sp>
      <p:sp>
        <p:nvSpPr>
          <p:cNvPr id="21507" name="Rectangle 3"/>
          <p:cNvSpPr>
            <a:spLocks noGrp="1" noChangeArrowheads="1"/>
          </p:cNvSpPr>
          <p:nvPr>
            <p:ph type="body" idx="1"/>
          </p:nvPr>
        </p:nvSpPr>
        <p:spPr/>
        <p:txBody>
          <a:bodyPr>
            <a:normAutofit/>
          </a:bodyPr>
          <a:lstStyle/>
          <a:p>
            <a:r>
              <a:rPr lang="zh-CN" altLang="en-US" dirty="0"/>
              <a:t>基于全连接的凝聚层次聚类主要包括下面几个步骤：</a:t>
            </a:r>
          </a:p>
          <a:p>
            <a:r>
              <a:rPr lang="en-US" altLang="zh-CN" dirty="0"/>
              <a:t>1</a:t>
            </a:r>
            <a:r>
              <a:rPr lang="zh-CN" altLang="en-US" dirty="0"/>
              <a:t>、获取所有样本的距离矩阵</a:t>
            </a:r>
          </a:p>
          <a:p>
            <a:r>
              <a:rPr lang="en-US" altLang="zh-CN" dirty="0"/>
              <a:t>2</a:t>
            </a:r>
            <a:r>
              <a:rPr lang="zh-CN" altLang="en-US" dirty="0"/>
              <a:t>、将每个数据点作为一个单独的簇</a:t>
            </a:r>
          </a:p>
          <a:p>
            <a:r>
              <a:rPr lang="en-US" altLang="zh-CN" dirty="0"/>
              <a:t>3</a:t>
            </a:r>
            <a:r>
              <a:rPr lang="zh-CN" altLang="en-US" dirty="0"/>
              <a:t>、基于最不相似</a:t>
            </a:r>
            <a:r>
              <a:rPr lang="en-US" altLang="zh-CN" dirty="0"/>
              <a:t>(</a:t>
            </a:r>
            <a:r>
              <a:rPr lang="zh-CN" altLang="en-US" dirty="0"/>
              <a:t>距离最远</a:t>
            </a:r>
            <a:r>
              <a:rPr lang="en-US" altLang="zh-CN" dirty="0"/>
              <a:t>)</a:t>
            </a:r>
            <a:r>
              <a:rPr lang="zh-CN" altLang="en-US" dirty="0"/>
              <a:t>样本的距离，合并两个最接近的簇</a:t>
            </a:r>
          </a:p>
          <a:p>
            <a:r>
              <a:rPr lang="en-US" altLang="zh-CN" dirty="0"/>
              <a:t>4</a:t>
            </a:r>
            <a:r>
              <a:rPr lang="zh-CN" altLang="en-US" dirty="0"/>
              <a:t>、更新样本的距离矩阵</a:t>
            </a:r>
          </a:p>
          <a:p>
            <a:r>
              <a:rPr lang="en-US" altLang="zh-CN" dirty="0"/>
              <a:t>5</a:t>
            </a:r>
            <a:r>
              <a:rPr lang="zh-CN" altLang="en-US" dirty="0"/>
              <a:t>、重复</a:t>
            </a:r>
            <a:r>
              <a:rPr lang="en-US" altLang="zh-CN" dirty="0"/>
              <a:t>2</a:t>
            </a:r>
            <a:r>
              <a:rPr lang="zh-CN" altLang="en-US" dirty="0"/>
              <a:t>到</a:t>
            </a:r>
            <a:r>
              <a:rPr lang="en-US" altLang="zh-CN" dirty="0"/>
              <a:t>4</a:t>
            </a:r>
            <a:r>
              <a:rPr lang="zh-CN" altLang="en-US" dirty="0"/>
              <a:t>，直到所有样本都属于同一个簇为止。</a:t>
            </a:r>
          </a:p>
          <a:p>
            <a:endParaRPr lang="zh-CN" altLang="en-US" sz="2600" dirty="0"/>
          </a:p>
        </p:txBody>
      </p:sp>
    </p:spTree>
    <p:extLst>
      <p:ext uri="{BB962C8B-B14F-4D97-AF65-F5344CB8AC3E}">
        <p14:creationId xmlns:p14="http://schemas.microsoft.com/office/powerpoint/2010/main" val="2566605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a:t>
            </a:r>
          </a:p>
        </p:txBody>
      </p:sp>
      <p:sp>
        <p:nvSpPr>
          <p:cNvPr id="5" name="内容占位符 4"/>
          <p:cNvSpPr>
            <a:spLocks noGrp="1"/>
          </p:cNvSpPr>
          <p:nvPr>
            <p:ph idx="1"/>
          </p:nvPr>
        </p:nvSpPr>
        <p:spPr>
          <a:xfrm>
            <a:off x="260350" y="923924"/>
            <a:ext cx="8616950" cy="575423"/>
          </a:xfrm>
        </p:spPr>
        <p:txBody>
          <a:bodyPr/>
          <a:lstStyle/>
          <a:p>
            <a:r>
              <a:rPr lang="en-US" altLang="zh-CN" dirty="0"/>
              <a:t>AGNES</a:t>
            </a:r>
            <a:r>
              <a:rPr lang="zh-Hans" altLang="en-US" dirty="0"/>
              <a:t> </a:t>
            </a:r>
            <a:r>
              <a:rPr lang="en-US" altLang="zh-Hans" dirty="0"/>
              <a:t>and</a:t>
            </a:r>
            <a:r>
              <a:rPr lang="zh-Hans" altLang="en-US" dirty="0"/>
              <a:t> </a:t>
            </a:r>
            <a:r>
              <a:rPr lang="en-US" altLang="zh-Hans" dirty="0"/>
              <a:t>DIANA:</a:t>
            </a:r>
            <a:endParaRPr lang="zh-CN" altLang="en-US" dirty="0"/>
          </a:p>
        </p:txBody>
      </p:sp>
      <p:pic>
        <p:nvPicPr>
          <p:cNvPr id="7" name="图片 6">
            <a:extLst>
              <a:ext uri="{FF2B5EF4-FFF2-40B4-BE49-F238E27FC236}">
                <a16:creationId xmlns:a16="http://schemas.microsoft.com/office/drawing/2014/main" id="{9CD42DF9-7DC5-B348-B737-663D32A2C565}"/>
              </a:ext>
            </a:extLst>
          </p:cNvPr>
          <p:cNvPicPr>
            <a:picLocks noChangeAspect="1"/>
          </p:cNvPicPr>
          <p:nvPr/>
        </p:nvPicPr>
        <p:blipFill>
          <a:blip r:embed="rId2"/>
          <a:stretch>
            <a:fillRect/>
          </a:stretch>
        </p:blipFill>
        <p:spPr>
          <a:xfrm>
            <a:off x="520885" y="1964859"/>
            <a:ext cx="8095880" cy="3953802"/>
          </a:xfrm>
          <a:prstGeom prst="rect">
            <a:avLst/>
          </a:prstGeom>
        </p:spPr>
      </p:pic>
    </p:spTree>
    <p:extLst>
      <p:ext uri="{BB962C8B-B14F-4D97-AF65-F5344CB8AC3E}">
        <p14:creationId xmlns:p14="http://schemas.microsoft.com/office/powerpoint/2010/main" val="748091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层次聚类</a:t>
            </a:r>
          </a:p>
        </p:txBody>
      </p:sp>
      <p:sp>
        <p:nvSpPr>
          <p:cNvPr id="5" name="内容占位符 4"/>
          <p:cNvSpPr>
            <a:spLocks noGrp="1"/>
          </p:cNvSpPr>
          <p:nvPr>
            <p:ph idx="1"/>
          </p:nvPr>
        </p:nvSpPr>
        <p:spPr>
          <a:xfrm>
            <a:off x="260350" y="923924"/>
            <a:ext cx="8616950" cy="5233036"/>
          </a:xfrm>
        </p:spPr>
        <p:txBody>
          <a:bodyPr>
            <a:normAutofit/>
          </a:bodyPr>
          <a:lstStyle/>
          <a:p>
            <a:r>
              <a:rPr lang="zh-CN" altLang="en-US" sz="2400" dirty="0"/>
              <a:t>本质上讲层次聚类不需要指定初始的聚类中心点，这点还是非常优秀的，但是依旧要指定聚类</a:t>
            </a:r>
            <a:r>
              <a:rPr lang="en-US" altLang="zh-CN" sz="2400" dirty="0"/>
              <a:t>k</a:t>
            </a:r>
            <a:r>
              <a:rPr lang="zh-CN" altLang="en-US" sz="2400" dirty="0"/>
              <a:t>数或者终止条件，如果不知道数据的细节，也很难得到好的聚类结果。</a:t>
            </a:r>
          </a:p>
        </p:txBody>
      </p:sp>
    </p:spTree>
    <p:extLst>
      <p:ext uri="{BB962C8B-B14F-4D97-AF65-F5344CB8AC3E}">
        <p14:creationId xmlns:p14="http://schemas.microsoft.com/office/powerpoint/2010/main" val="270692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密度聚类</a:t>
            </a:r>
          </a:p>
        </p:txBody>
      </p:sp>
      <p:sp>
        <p:nvSpPr>
          <p:cNvPr id="5" name="内容占位符 4"/>
          <p:cNvSpPr>
            <a:spLocks noGrp="1"/>
          </p:cNvSpPr>
          <p:nvPr>
            <p:ph idx="1"/>
          </p:nvPr>
        </p:nvSpPr>
        <p:spPr>
          <a:xfrm>
            <a:off x="260350" y="1266823"/>
            <a:ext cx="8883650" cy="5061787"/>
          </a:xfrm>
        </p:spPr>
        <p:txBody>
          <a:bodyPr>
            <a:normAutofit/>
          </a:bodyPr>
          <a:lstStyle/>
          <a:p>
            <a:r>
              <a:rPr lang="zh-CN" altLang="en-US" sz="2800" dirty="0"/>
              <a:t>密度聚类的定义</a:t>
            </a:r>
            <a:endParaRPr lang="en-US" altLang="zh-CN" sz="2800" dirty="0"/>
          </a:p>
          <a:p>
            <a:pPr marL="0" indent="0">
              <a:buNone/>
            </a:pPr>
            <a:r>
              <a:rPr lang="en-US" altLang="zh-CN" sz="2800" dirty="0"/>
              <a:t>    </a:t>
            </a:r>
            <a:r>
              <a:rPr lang="zh-CN" altLang="en-US" sz="2800" dirty="0"/>
              <a:t>密度聚类也称为“</a:t>
            </a:r>
            <a:r>
              <a:rPr lang="zh-CN" altLang="en-US" sz="2800" dirty="0">
                <a:solidFill>
                  <a:srgbClr val="0B37FF"/>
                </a:solidFill>
              </a:rPr>
              <a:t>基于密度的聚类</a:t>
            </a:r>
            <a:r>
              <a:rPr lang="zh-CN" altLang="en-US" sz="2800" dirty="0"/>
              <a:t>” </a:t>
            </a:r>
            <a:r>
              <a:rPr lang="en-US" altLang="zh-CN" sz="2800" dirty="0"/>
              <a:t>(density-based clustering)</a:t>
            </a:r>
            <a:r>
              <a:rPr lang="zh-CN" altLang="en-US" sz="2800" dirty="0"/>
              <a:t>。</a:t>
            </a:r>
            <a:endParaRPr lang="en-US" altLang="zh-CN" sz="2800" dirty="0"/>
          </a:p>
          <a:p>
            <a:pPr marL="0" indent="0">
              <a:buNone/>
            </a:pPr>
            <a:r>
              <a:rPr lang="zh-CN" altLang="en-US" sz="2800" dirty="0"/>
              <a:t>    此类算法</a:t>
            </a:r>
            <a:r>
              <a:rPr lang="zh-CN" altLang="en-US" sz="2800" dirty="0">
                <a:solidFill>
                  <a:srgbClr val="0B37FF"/>
                </a:solidFill>
              </a:rPr>
              <a:t>假设聚类结构能通过样本分布的紧密程度来确定</a:t>
            </a:r>
            <a:r>
              <a:rPr lang="zh-CN" altLang="en-US" sz="2800" dirty="0"/>
              <a:t>。</a:t>
            </a:r>
            <a:endParaRPr lang="en-US" altLang="zh-CN" sz="2800" dirty="0"/>
          </a:p>
          <a:p>
            <a:pPr marL="0" indent="0">
              <a:buNone/>
            </a:pPr>
            <a:r>
              <a:rPr lang="en-US" altLang="zh-CN" sz="2800" dirty="0"/>
              <a:t>    </a:t>
            </a:r>
            <a:r>
              <a:rPr lang="zh-CN" altLang="en-US" sz="2800" dirty="0"/>
              <a:t>通常情况下，密度聚类算法</a:t>
            </a:r>
            <a:r>
              <a:rPr lang="zh-CN" altLang="en-US" sz="2800" dirty="0">
                <a:solidFill>
                  <a:srgbClr val="0B37FF"/>
                </a:solidFill>
              </a:rPr>
              <a:t>从样本密度的角度来考察样本之间的可连接性</a:t>
            </a:r>
            <a:r>
              <a:rPr lang="zh-CN" altLang="en-US" sz="2800" dirty="0"/>
              <a:t>，</a:t>
            </a:r>
            <a:r>
              <a:rPr lang="zh-CN" altLang="en-US" sz="2800" dirty="0">
                <a:solidFill>
                  <a:srgbClr val="0B37FF"/>
                </a:solidFill>
              </a:rPr>
              <a:t>并基于可连接样本不断扩展聚类簇来获得最终的聚类结果</a:t>
            </a:r>
            <a:r>
              <a:rPr lang="zh-CN" altLang="en-US" sz="2800" dirty="0"/>
              <a:t>。</a:t>
            </a:r>
            <a:endParaRPr lang="en-US" altLang="zh-CN" sz="2800" dirty="0"/>
          </a:p>
          <a:p>
            <a:pPr marL="0" indent="0">
              <a:buNone/>
            </a:pPr>
            <a:r>
              <a:rPr lang="zh-CN" altLang="en-US" sz="2800" dirty="0">
                <a:solidFill>
                  <a:srgbClr val="0B37FF"/>
                </a:solidFill>
              </a:rPr>
              <a:t>    </a:t>
            </a:r>
            <a:r>
              <a:rPr lang="en-US" altLang="zh-CN" sz="2800" dirty="0">
                <a:solidFill>
                  <a:srgbClr val="0B37FF"/>
                </a:solidFill>
              </a:rPr>
              <a:t>DBSCAN</a:t>
            </a:r>
            <a:r>
              <a:rPr lang="x-none" altLang="zh-CN" sz="2800" dirty="0">
                <a:solidFill>
                  <a:srgbClr val="0B37FF"/>
                </a:solidFill>
              </a:rPr>
              <a:t>(Density-Based Spatial Clustering of Applications </a:t>
            </a:r>
            <a:r>
              <a:rPr lang="x-none" altLang="zh-CN" sz="2800" dirty="0">
                <a:solidFill>
                  <a:srgbClr val="FF0000"/>
                </a:solidFill>
              </a:rPr>
              <a:t>with Noise</a:t>
            </a:r>
            <a:r>
              <a:rPr lang="x-none" altLang="zh-CN" sz="2800" dirty="0">
                <a:solidFill>
                  <a:srgbClr val="0B37FF"/>
                </a:solidFill>
              </a:rPr>
              <a:t>)</a:t>
            </a:r>
          </a:p>
        </p:txBody>
      </p:sp>
    </p:spTree>
    <p:extLst>
      <p:ext uri="{BB962C8B-B14F-4D97-AF65-F5344CB8AC3E}">
        <p14:creationId xmlns:p14="http://schemas.microsoft.com/office/powerpoint/2010/main" val="196879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x-none" altLang="zh-CN" dirty="0"/>
              <a:t>DBSCAN</a:t>
            </a:r>
            <a:endParaRPr lang="zh-CN" altLang="x-none" dirty="0"/>
          </a:p>
        </p:txBody>
      </p:sp>
      <p:sp>
        <p:nvSpPr>
          <p:cNvPr id="25603" name="Rectangle 3"/>
          <p:cNvSpPr>
            <a:spLocks noGrp="1" noChangeArrowheads="1"/>
          </p:cNvSpPr>
          <p:nvPr>
            <p:ph type="body" idx="1"/>
          </p:nvPr>
        </p:nvSpPr>
        <p:spPr>
          <a:xfrm>
            <a:off x="260350" y="979202"/>
            <a:ext cx="8415338" cy="2723357"/>
          </a:xfrm>
        </p:spPr>
        <p:txBody>
          <a:bodyPr>
            <a:normAutofit/>
          </a:bodyPr>
          <a:lstStyle/>
          <a:p>
            <a:pPr>
              <a:lnSpc>
                <a:spcPct val="90000"/>
              </a:lnSpc>
            </a:pPr>
            <a:r>
              <a:rPr lang="zh-CN" altLang="x-none" sz="2800" dirty="0"/>
              <a:t>对象的</a:t>
            </a:r>
            <a:r>
              <a:rPr lang="x-none" altLang="zh-CN" sz="2800" dirty="0">
                <a:solidFill>
                  <a:srgbClr val="FF0000"/>
                </a:solidFill>
              </a:rPr>
              <a:t>ε-</a:t>
            </a:r>
            <a:r>
              <a:rPr lang="zh-CN" altLang="en-US" sz="2800" dirty="0">
                <a:solidFill>
                  <a:srgbClr val="FF0000"/>
                </a:solidFill>
              </a:rPr>
              <a:t>邻</a:t>
            </a:r>
            <a:r>
              <a:rPr lang="zh-CN" altLang="x-none" sz="2800" dirty="0">
                <a:solidFill>
                  <a:srgbClr val="FF0000"/>
                </a:solidFill>
              </a:rPr>
              <a:t>域</a:t>
            </a:r>
            <a:r>
              <a:rPr lang="zh-CN" altLang="x-none" sz="2800" dirty="0"/>
              <a:t>：给定对象在</a:t>
            </a:r>
            <a:r>
              <a:rPr lang="zh-CN" altLang="x-none" sz="2800" dirty="0">
                <a:solidFill>
                  <a:srgbClr val="C00000"/>
                </a:solidFill>
              </a:rPr>
              <a:t>半径</a:t>
            </a:r>
            <a:r>
              <a:rPr lang="zh-CN" altLang="en-US" sz="2800" dirty="0">
                <a:solidFill>
                  <a:srgbClr val="C00000"/>
                </a:solidFill>
              </a:rPr>
              <a:t> </a:t>
            </a:r>
            <a:r>
              <a:rPr lang="x-none" altLang="zh-CN" sz="2800" dirty="0">
                <a:solidFill>
                  <a:srgbClr val="C00000"/>
                </a:solidFill>
              </a:rPr>
              <a:t>ε</a:t>
            </a:r>
            <a:r>
              <a:rPr lang="zh-CN" altLang="en-US" sz="2800" dirty="0">
                <a:solidFill>
                  <a:srgbClr val="C00000"/>
                </a:solidFill>
              </a:rPr>
              <a:t> </a:t>
            </a:r>
            <a:r>
              <a:rPr lang="zh-CN" altLang="x-none" sz="2800" dirty="0">
                <a:solidFill>
                  <a:srgbClr val="C00000"/>
                </a:solidFill>
              </a:rPr>
              <a:t>内</a:t>
            </a:r>
            <a:r>
              <a:rPr lang="zh-CN" altLang="x-none" sz="2800" dirty="0"/>
              <a:t>的区域。</a:t>
            </a:r>
          </a:p>
          <a:p>
            <a:r>
              <a:rPr lang="zh-CN" altLang="x-none" sz="2800" dirty="0">
                <a:solidFill>
                  <a:srgbClr val="FF0000"/>
                </a:solidFill>
              </a:rPr>
              <a:t>核心对象</a:t>
            </a:r>
            <a:r>
              <a:rPr lang="zh-CN" altLang="x-none" sz="2800" dirty="0"/>
              <a:t>：如果一个对象的</a:t>
            </a:r>
            <a:r>
              <a:rPr lang="x-none" altLang="zh-CN" sz="2800" dirty="0"/>
              <a:t>ε-</a:t>
            </a:r>
            <a:r>
              <a:rPr lang="zh-CN" altLang="x-none" sz="2800" dirty="0"/>
              <a:t>临域</a:t>
            </a:r>
            <a:r>
              <a:rPr lang="zh-CN" altLang="x-none" sz="2800" dirty="0">
                <a:solidFill>
                  <a:srgbClr val="FF0000"/>
                </a:solidFill>
              </a:rPr>
              <a:t>至少包含最小数目</a:t>
            </a:r>
            <a:r>
              <a:rPr lang="zh-CN" altLang="en-US" sz="2800" dirty="0">
                <a:solidFill>
                  <a:srgbClr val="FF0000"/>
                </a:solidFill>
              </a:rPr>
              <a:t> </a:t>
            </a:r>
            <a:r>
              <a:rPr lang="en-US" altLang="zh-CN" sz="2800" dirty="0" err="1">
                <a:solidFill>
                  <a:srgbClr val="FF0000"/>
                </a:solidFill>
                <a:latin typeface="Times New Roman" charset="0"/>
                <a:ea typeface="Times New Roman" charset="0"/>
                <a:cs typeface="Times New Roman" charset="0"/>
              </a:rPr>
              <a:t>minPts</a:t>
            </a:r>
            <a:r>
              <a:rPr lang="zh-CN" altLang="en-US" sz="2800" dirty="0">
                <a:solidFill>
                  <a:srgbClr val="FF0000"/>
                </a:solidFill>
                <a:latin typeface="Times New Roman" charset="0"/>
                <a:ea typeface="Times New Roman" charset="0"/>
                <a:cs typeface="Times New Roman" charset="0"/>
              </a:rPr>
              <a:t> </a:t>
            </a:r>
            <a:r>
              <a:rPr lang="zh-CN" altLang="x-none" sz="2800" dirty="0">
                <a:solidFill>
                  <a:srgbClr val="FF0000"/>
                </a:solidFill>
              </a:rPr>
              <a:t>个对象</a:t>
            </a:r>
            <a:r>
              <a:rPr lang="zh-CN" altLang="x-none" sz="2800" dirty="0"/>
              <a:t>，则称该对象为核心对象。</a:t>
            </a:r>
          </a:p>
          <a:p>
            <a:pPr>
              <a:lnSpc>
                <a:spcPct val="90000"/>
              </a:lnSpc>
            </a:pPr>
            <a:r>
              <a:rPr lang="zh-CN" altLang="x-none" sz="2800" dirty="0">
                <a:solidFill>
                  <a:srgbClr val="FF0000"/>
                </a:solidFill>
              </a:rPr>
              <a:t>直接密度可达</a:t>
            </a:r>
            <a:r>
              <a:rPr lang="zh-CN" altLang="x-none" sz="2800" dirty="0"/>
              <a:t>：给定一个对象集合</a:t>
            </a:r>
            <a:r>
              <a:rPr lang="zh-CN" altLang="en-US" sz="2800" dirty="0"/>
              <a:t> </a:t>
            </a:r>
            <a:r>
              <a:rPr lang="x-none" altLang="zh-CN" sz="2800" dirty="0"/>
              <a:t>D</a:t>
            </a:r>
            <a:r>
              <a:rPr lang="zh-CN" altLang="x-none" sz="2800" dirty="0"/>
              <a:t>，如果</a:t>
            </a:r>
            <a:r>
              <a:rPr lang="zh-CN" altLang="en-US" sz="2800" dirty="0"/>
              <a:t> </a:t>
            </a:r>
            <a:r>
              <a:rPr lang="x-none" altLang="zh-CN" sz="2800" dirty="0"/>
              <a:t>p</a:t>
            </a:r>
            <a:r>
              <a:rPr lang="zh-CN" altLang="en-US" sz="2800" dirty="0"/>
              <a:t> </a:t>
            </a:r>
            <a:r>
              <a:rPr lang="zh-CN" altLang="x-none" sz="2800" dirty="0"/>
              <a:t>是在</a:t>
            </a:r>
            <a:r>
              <a:rPr lang="zh-CN" altLang="en-US" sz="2800" dirty="0"/>
              <a:t> </a:t>
            </a:r>
            <a:r>
              <a:rPr lang="x-none" altLang="zh-CN" sz="2800" dirty="0"/>
              <a:t>q</a:t>
            </a:r>
            <a:r>
              <a:rPr lang="zh-CN" altLang="en-US" sz="2800" dirty="0"/>
              <a:t> </a:t>
            </a:r>
            <a:r>
              <a:rPr lang="zh-CN" altLang="x-none" sz="2800" dirty="0"/>
              <a:t>的</a:t>
            </a:r>
            <a:r>
              <a:rPr lang="x-none" altLang="zh-CN" sz="2800" dirty="0">
                <a:solidFill>
                  <a:srgbClr val="FF0000"/>
                </a:solidFill>
              </a:rPr>
              <a:t>ε-</a:t>
            </a:r>
            <a:r>
              <a:rPr lang="zh-CN" altLang="x-none" sz="2800" dirty="0">
                <a:solidFill>
                  <a:srgbClr val="FF0000"/>
                </a:solidFill>
              </a:rPr>
              <a:t>邻域内</a:t>
            </a:r>
            <a:r>
              <a:rPr lang="zh-CN" altLang="x-none" sz="2800" dirty="0"/>
              <a:t>，而</a:t>
            </a:r>
            <a:r>
              <a:rPr lang="zh-CN" altLang="en-US" sz="2800" dirty="0"/>
              <a:t> </a:t>
            </a:r>
            <a:r>
              <a:rPr lang="x-none" altLang="zh-CN" sz="2800" dirty="0">
                <a:solidFill>
                  <a:srgbClr val="FF0000"/>
                </a:solidFill>
              </a:rPr>
              <a:t>q</a:t>
            </a:r>
            <a:r>
              <a:rPr lang="zh-CN" altLang="en-US" sz="2800" dirty="0">
                <a:solidFill>
                  <a:srgbClr val="FF0000"/>
                </a:solidFill>
              </a:rPr>
              <a:t> </a:t>
            </a:r>
            <a:r>
              <a:rPr lang="zh-CN" altLang="x-none" sz="2800" dirty="0">
                <a:solidFill>
                  <a:srgbClr val="FF0000"/>
                </a:solidFill>
              </a:rPr>
              <a:t>是一个核心对象</a:t>
            </a:r>
            <a:r>
              <a:rPr lang="zh-CN" altLang="x-none" sz="2800" dirty="0"/>
              <a:t>，我们说</a:t>
            </a:r>
            <a:r>
              <a:rPr lang="zh-CN" altLang="x-none" sz="2800" dirty="0">
                <a:solidFill>
                  <a:srgbClr val="0B37FF"/>
                </a:solidFill>
              </a:rPr>
              <a:t>对象</a:t>
            </a:r>
            <a:r>
              <a:rPr lang="zh-CN" altLang="en-US" sz="2800" dirty="0">
                <a:solidFill>
                  <a:srgbClr val="0B37FF"/>
                </a:solidFill>
              </a:rPr>
              <a:t> </a:t>
            </a:r>
            <a:r>
              <a:rPr lang="x-none" altLang="zh-CN" sz="2800" dirty="0">
                <a:solidFill>
                  <a:srgbClr val="0B37FF"/>
                </a:solidFill>
              </a:rPr>
              <a:t>p</a:t>
            </a:r>
            <a:r>
              <a:rPr lang="zh-CN" altLang="en-US" sz="2800" dirty="0">
                <a:solidFill>
                  <a:srgbClr val="0B37FF"/>
                </a:solidFill>
              </a:rPr>
              <a:t> </a:t>
            </a:r>
            <a:r>
              <a:rPr lang="zh-CN" altLang="x-none" sz="2800" dirty="0">
                <a:solidFill>
                  <a:srgbClr val="0B37FF"/>
                </a:solidFill>
              </a:rPr>
              <a:t>从对象</a:t>
            </a:r>
            <a:r>
              <a:rPr lang="zh-CN" altLang="en-US" sz="2800" dirty="0">
                <a:solidFill>
                  <a:srgbClr val="0B37FF"/>
                </a:solidFill>
              </a:rPr>
              <a:t> </a:t>
            </a:r>
            <a:r>
              <a:rPr lang="x-none" altLang="zh-CN" sz="2800" dirty="0">
                <a:solidFill>
                  <a:srgbClr val="0B37FF"/>
                </a:solidFill>
              </a:rPr>
              <a:t>q</a:t>
            </a:r>
            <a:r>
              <a:rPr lang="zh-CN" altLang="en-US" sz="2800" dirty="0">
                <a:solidFill>
                  <a:srgbClr val="0B37FF"/>
                </a:solidFill>
              </a:rPr>
              <a:t> </a:t>
            </a:r>
            <a:r>
              <a:rPr lang="zh-CN" altLang="x-none" sz="2800" dirty="0">
                <a:solidFill>
                  <a:srgbClr val="0B37FF"/>
                </a:solidFill>
              </a:rPr>
              <a:t>出发是直接密度可达的</a:t>
            </a:r>
            <a:r>
              <a:rPr lang="zh-CN" altLang="x-none" sz="2800" dirty="0"/>
              <a:t>。</a:t>
            </a: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640" y="3588245"/>
            <a:ext cx="280828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5605" name="Text Box 5"/>
          <p:cNvSpPr txBox="1">
            <a:spLocks noChangeArrowheads="1"/>
          </p:cNvSpPr>
          <p:nvPr/>
        </p:nvSpPr>
        <p:spPr bwMode="auto">
          <a:xfrm>
            <a:off x="260350" y="4034885"/>
            <a:ext cx="520879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20000"/>
              </a:spcBef>
              <a:buClr>
                <a:schemeClr val="accent2"/>
              </a:buClr>
              <a:buFont typeface="Wingdings" charset="2"/>
              <a:buChar char="o"/>
            </a:pPr>
            <a:r>
              <a:rPr lang="x-none" altLang="zh-CN" sz="2800" dirty="0">
                <a:latin typeface="Times New Roman" charset="0"/>
                <a:ea typeface="华文新魏" charset="-122"/>
              </a:rPr>
              <a:t> </a:t>
            </a:r>
            <a:r>
              <a:rPr lang="zh-CN" altLang="x-none" sz="2800" dirty="0">
                <a:latin typeface="Times New Roman" charset="0"/>
                <a:ea typeface="华文新魏" charset="-122"/>
              </a:rPr>
              <a:t>如图</a:t>
            </a:r>
            <a:r>
              <a:rPr lang="x-none" altLang="zh-CN" sz="2800" dirty="0">
                <a:latin typeface="Times New Roman" charset="0"/>
                <a:ea typeface="华文新魏" charset="-122"/>
              </a:rPr>
              <a:t>ε=1cm</a:t>
            </a:r>
            <a:r>
              <a:rPr lang="zh-CN" altLang="x-none" sz="2800" dirty="0">
                <a:latin typeface="Times New Roman" charset="0"/>
                <a:ea typeface="华文新魏" charset="-122"/>
              </a:rPr>
              <a:t>，</a:t>
            </a:r>
            <a:r>
              <a:rPr lang="en-US" altLang="zh-CN" sz="2800" dirty="0">
                <a:latin typeface="Times New Roman" charset="0"/>
                <a:ea typeface="Times New Roman" charset="0"/>
                <a:cs typeface="Times New Roman" charset="0"/>
              </a:rPr>
              <a:t> </a:t>
            </a:r>
            <a:r>
              <a:rPr lang="en-US" altLang="zh-CN" sz="2800" dirty="0" err="1">
                <a:latin typeface="Times New Roman" charset="0"/>
                <a:ea typeface="Times New Roman" charset="0"/>
                <a:cs typeface="Times New Roman" charset="0"/>
              </a:rPr>
              <a:t>minPts</a:t>
            </a:r>
            <a:r>
              <a:rPr lang="en-US" altLang="zh-CN" sz="2800" dirty="0">
                <a:latin typeface="Times New Roman" charset="0"/>
                <a:ea typeface="Times New Roman" charset="0"/>
                <a:cs typeface="Times New Roman" charset="0"/>
              </a:rPr>
              <a:t> </a:t>
            </a:r>
            <a:r>
              <a:rPr lang="x-none" altLang="zh-CN" sz="2800" dirty="0">
                <a:latin typeface="Times New Roman" charset="0"/>
                <a:ea typeface="华文新魏" charset="-122"/>
              </a:rPr>
              <a:t>=</a:t>
            </a:r>
            <a:r>
              <a:rPr lang="zh-CN" altLang="en-US" sz="2800" dirty="0">
                <a:latin typeface="Times New Roman" charset="0"/>
                <a:ea typeface="华文新魏" charset="-122"/>
              </a:rPr>
              <a:t> </a:t>
            </a:r>
            <a:r>
              <a:rPr lang="x-none" altLang="zh-CN" sz="2800" dirty="0">
                <a:latin typeface="Times New Roman" charset="0"/>
                <a:ea typeface="华文新魏" charset="-122"/>
              </a:rPr>
              <a:t>5</a:t>
            </a:r>
            <a:r>
              <a:rPr lang="zh-CN" altLang="x-none" sz="2800" dirty="0">
                <a:latin typeface="Times New Roman" charset="0"/>
                <a:ea typeface="华文新魏" charset="-122"/>
              </a:rPr>
              <a:t>，</a:t>
            </a:r>
            <a:r>
              <a:rPr lang="x-none" altLang="zh-CN" sz="2800" dirty="0">
                <a:solidFill>
                  <a:srgbClr val="FF0000"/>
                </a:solidFill>
                <a:latin typeface="Times New Roman" charset="0"/>
                <a:ea typeface="华文新魏" charset="-122"/>
              </a:rPr>
              <a:t>q</a:t>
            </a:r>
            <a:r>
              <a:rPr lang="zh-CN" altLang="en-US" sz="2800" dirty="0">
                <a:latin typeface="Times New Roman" charset="0"/>
                <a:ea typeface="华文新魏" charset="-122"/>
              </a:rPr>
              <a:t> </a:t>
            </a:r>
            <a:r>
              <a:rPr lang="zh-CN" altLang="x-none" sz="2800" dirty="0">
                <a:latin typeface="Times New Roman" charset="0"/>
                <a:ea typeface="华文新魏" charset="-122"/>
              </a:rPr>
              <a:t>是一个</a:t>
            </a:r>
            <a:r>
              <a:rPr lang="zh-CN" altLang="x-none" sz="2800" dirty="0">
                <a:solidFill>
                  <a:srgbClr val="FF0000"/>
                </a:solidFill>
                <a:latin typeface="Times New Roman" charset="0"/>
                <a:ea typeface="华文新魏" charset="-122"/>
              </a:rPr>
              <a:t>核心对象</a:t>
            </a:r>
            <a:r>
              <a:rPr lang="zh-CN" altLang="x-none" sz="2800" dirty="0">
                <a:latin typeface="Times New Roman" charset="0"/>
                <a:ea typeface="华文新魏" charset="-122"/>
              </a:rPr>
              <a:t>，从对象</a:t>
            </a:r>
            <a:r>
              <a:rPr lang="zh-CN" altLang="en-US" sz="2800" dirty="0">
                <a:latin typeface="Times New Roman" charset="0"/>
                <a:ea typeface="华文新魏" charset="-122"/>
              </a:rPr>
              <a:t> </a:t>
            </a:r>
            <a:r>
              <a:rPr lang="x-none" altLang="zh-CN" sz="2800" dirty="0">
                <a:solidFill>
                  <a:srgbClr val="FF0000"/>
                </a:solidFill>
                <a:latin typeface="Times New Roman" charset="0"/>
                <a:ea typeface="华文新魏" charset="-122"/>
              </a:rPr>
              <a:t>q</a:t>
            </a:r>
            <a:r>
              <a:rPr lang="zh-CN" altLang="en-US" sz="2800" dirty="0">
                <a:latin typeface="Times New Roman" charset="0"/>
                <a:ea typeface="华文新魏" charset="-122"/>
              </a:rPr>
              <a:t> </a:t>
            </a:r>
            <a:r>
              <a:rPr lang="zh-CN" altLang="x-none" sz="2800" dirty="0">
                <a:latin typeface="Times New Roman" charset="0"/>
                <a:ea typeface="华文新魏" charset="-122"/>
              </a:rPr>
              <a:t>出发到对象</a:t>
            </a:r>
            <a:r>
              <a:rPr lang="zh-CN" altLang="en-US" sz="2800" dirty="0">
                <a:latin typeface="Times New Roman" charset="0"/>
                <a:ea typeface="华文新魏" charset="-122"/>
              </a:rPr>
              <a:t> </a:t>
            </a:r>
            <a:r>
              <a:rPr lang="x-none" altLang="zh-CN" sz="2800" dirty="0">
                <a:solidFill>
                  <a:srgbClr val="FF0000"/>
                </a:solidFill>
                <a:latin typeface="Times New Roman" charset="0"/>
                <a:ea typeface="华文新魏" charset="-122"/>
              </a:rPr>
              <a:t>p</a:t>
            </a:r>
            <a:r>
              <a:rPr lang="zh-CN" altLang="en-US" sz="2800" dirty="0">
                <a:latin typeface="Times New Roman" charset="0"/>
                <a:ea typeface="华文新魏" charset="-122"/>
              </a:rPr>
              <a:t> </a:t>
            </a:r>
            <a:r>
              <a:rPr lang="zh-CN" altLang="x-none" sz="2800" dirty="0">
                <a:latin typeface="Times New Roman" charset="0"/>
                <a:ea typeface="华文新魏" charset="-122"/>
              </a:rPr>
              <a:t>是</a:t>
            </a:r>
            <a:r>
              <a:rPr lang="zh-CN" altLang="x-none" sz="2800" dirty="0">
                <a:solidFill>
                  <a:srgbClr val="FF0000"/>
                </a:solidFill>
                <a:latin typeface="Times New Roman" charset="0"/>
                <a:ea typeface="华文新魏" charset="-122"/>
              </a:rPr>
              <a:t>直接密度可达的</a:t>
            </a:r>
            <a:r>
              <a:rPr lang="zh-CN" altLang="x-none" sz="2800" dirty="0">
                <a:latin typeface="Times New Roman" charset="0"/>
                <a:ea typeface="华文新魏" charset="-122"/>
              </a:rPr>
              <a:t>。</a:t>
            </a:r>
          </a:p>
          <a:p>
            <a:pPr>
              <a:spcBef>
                <a:spcPct val="50000"/>
              </a:spcBef>
            </a:pPr>
            <a:endParaRPr lang="zh-CN" altLang="x-none" sz="2800" dirty="0"/>
          </a:p>
        </p:txBody>
      </p:sp>
    </p:spTree>
    <p:extLst>
      <p:ext uri="{BB962C8B-B14F-4D97-AF65-F5344CB8AC3E}">
        <p14:creationId xmlns:p14="http://schemas.microsoft.com/office/powerpoint/2010/main" val="34457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x-none" altLang="zh-CN" dirty="0"/>
              <a:t>DBSCAN</a:t>
            </a:r>
            <a:endParaRPr lang="zh-CN" altLang="x-none" dirty="0"/>
          </a:p>
        </p:txBody>
      </p:sp>
      <p:sp>
        <p:nvSpPr>
          <p:cNvPr id="26627" name="Rectangle 3"/>
          <p:cNvSpPr>
            <a:spLocks noGrp="1" noChangeArrowheads="1"/>
          </p:cNvSpPr>
          <p:nvPr>
            <p:ph type="body" idx="1"/>
          </p:nvPr>
        </p:nvSpPr>
        <p:spPr>
          <a:xfrm>
            <a:off x="260350" y="969678"/>
            <a:ext cx="8883650" cy="3318670"/>
          </a:xfrm>
        </p:spPr>
        <p:txBody>
          <a:bodyPr>
            <a:noAutofit/>
          </a:bodyPr>
          <a:lstStyle/>
          <a:p>
            <a:pPr>
              <a:lnSpc>
                <a:spcPct val="100000"/>
              </a:lnSpc>
            </a:pPr>
            <a:r>
              <a:rPr lang="zh-CN" altLang="x-none" sz="2400" dirty="0">
                <a:solidFill>
                  <a:srgbClr val="C00000"/>
                </a:solidFill>
              </a:rPr>
              <a:t>密度可达</a:t>
            </a:r>
            <a:r>
              <a:rPr lang="zh-CN" altLang="x-none" sz="2400" dirty="0"/>
              <a:t>：如果存在一个</a:t>
            </a:r>
            <a:r>
              <a:rPr lang="zh-CN" altLang="x-none" sz="2400" dirty="0">
                <a:solidFill>
                  <a:srgbClr val="FF0000"/>
                </a:solidFill>
              </a:rPr>
              <a:t>对象链</a:t>
            </a:r>
            <a:r>
              <a:rPr lang="zh-CN" altLang="en-US" sz="2400" dirty="0"/>
              <a:t> </a:t>
            </a:r>
            <a:r>
              <a:rPr lang="x-none" altLang="zh-CN" sz="2400" dirty="0"/>
              <a:t>p</a:t>
            </a:r>
            <a:r>
              <a:rPr lang="x-none" altLang="zh-CN" sz="2400" baseline="-25000" dirty="0"/>
              <a:t>1</a:t>
            </a:r>
            <a:r>
              <a:rPr lang="zh-CN" altLang="x-none" sz="2400" dirty="0"/>
              <a:t>，</a:t>
            </a:r>
            <a:r>
              <a:rPr lang="x-none" altLang="zh-CN" sz="2400" dirty="0"/>
              <a:t>p</a:t>
            </a:r>
            <a:r>
              <a:rPr lang="x-none" altLang="zh-CN" sz="2400" baseline="-25000" dirty="0"/>
              <a:t>2</a:t>
            </a:r>
            <a:r>
              <a:rPr lang="zh-CN" altLang="x-none" sz="2400" dirty="0"/>
              <a:t>，</a:t>
            </a:r>
            <a:r>
              <a:rPr lang="x-none" altLang="zh-CN" sz="2400" dirty="0"/>
              <a:t>…</a:t>
            </a:r>
            <a:r>
              <a:rPr lang="zh-CN" altLang="x-none" sz="2400" dirty="0"/>
              <a:t>，</a:t>
            </a:r>
            <a:r>
              <a:rPr lang="x-none" altLang="zh-CN" sz="2400" dirty="0"/>
              <a:t>p</a:t>
            </a:r>
            <a:r>
              <a:rPr lang="x-none" altLang="zh-CN" sz="2400" baseline="-25000" dirty="0"/>
              <a:t>n</a:t>
            </a:r>
            <a:r>
              <a:rPr lang="zh-CN" altLang="x-none" sz="2400" dirty="0"/>
              <a:t>，</a:t>
            </a:r>
            <a:r>
              <a:rPr lang="x-none" altLang="zh-CN" sz="2400" dirty="0"/>
              <a:t>p</a:t>
            </a:r>
            <a:r>
              <a:rPr lang="x-none" altLang="zh-CN" sz="2400" baseline="-25000" dirty="0"/>
              <a:t>1</a:t>
            </a:r>
            <a:r>
              <a:rPr lang="x-none" altLang="zh-CN" sz="2400" dirty="0"/>
              <a:t>=</a:t>
            </a:r>
            <a:r>
              <a:rPr lang="x-none" altLang="zh-CN" sz="2400" dirty="0">
                <a:solidFill>
                  <a:srgbClr val="FF0000"/>
                </a:solidFill>
              </a:rPr>
              <a:t>q</a:t>
            </a:r>
            <a:r>
              <a:rPr lang="zh-CN" altLang="x-none" sz="2400" dirty="0"/>
              <a:t>，</a:t>
            </a:r>
            <a:r>
              <a:rPr lang="x-none" altLang="zh-CN" sz="2400" dirty="0"/>
              <a:t>p</a:t>
            </a:r>
            <a:r>
              <a:rPr lang="x-none" altLang="zh-CN" sz="2400" baseline="-25000" dirty="0"/>
              <a:t>n</a:t>
            </a:r>
            <a:r>
              <a:rPr lang="x-none" altLang="zh-CN" sz="2400" dirty="0"/>
              <a:t>=</a:t>
            </a:r>
            <a:r>
              <a:rPr lang="x-none" altLang="zh-CN" sz="2400" dirty="0">
                <a:solidFill>
                  <a:srgbClr val="FF0000"/>
                </a:solidFill>
              </a:rPr>
              <a:t>p</a:t>
            </a:r>
            <a:r>
              <a:rPr lang="zh-CN" altLang="x-none" sz="2400" dirty="0"/>
              <a:t>，对</a:t>
            </a:r>
            <a:r>
              <a:rPr lang="zh-CN" altLang="en-US" sz="2400" dirty="0"/>
              <a:t> </a:t>
            </a:r>
            <a:r>
              <a:rPr lang="x-none" altLang="zh-CN" sz="2400" dirty="0"/>
              <a:t>p</a:t>
            </a:r>
            <a:r>
              <a:rPr lang="x-none" altLang="zh-CN" sz="2400" baseline="-25000" dirty="0"/>
              <a:t>i</a:t>
            </a:r>
            <a:r>
              <a:rPr lang="x-none" altLang="zh-CN" sz="2400" dirty="0"/>
              <a:t>∈D</a:t>
            </a:r>
            <a:r>
              <a:rPr lang="zh-CN" altLang="x-none" sz="2400" dirty="0"/>
              <a:t>，</a:t>
            </a:r>
            <a:r>
              <a:rPr lang="x-none" altLang="zh-CN" sz="2400" dirty="0"/>
              <a:t>(1&lt;=i&lt;=n)</a:t>
            </a:r>
            <a:r>
              <a:rPr lang="zh-CN" altLang="x-none" sz="2400" dirty="0"/>
              <a:t>，</a:t>
            </a:r>
            <a:r>
              <a:rPr lang="x-none" altLang="zh-CN" sz="2400" dirty="0">
                <a:solidFill>
                  <a:srgbClr val="C00000"/>
                </a:solidFill>
              </a:rPr>
              <a:t>p</a:t>
            </a:r>
            <a:r>
              <a:rPr lang="x-none" altLang="zh-CN" sz="2400" baseline="-25000" dirty="0">
                <a:solidFill>
                  <a:srgbClr val="C00000"/>
                </a:solidFill>
              </a:rPr>
              <a:t>i+1</a:t>
            </a:r>
            <a:r>
              <a:rPr lang="zh-CN" altLang="en-US" sz="2400" baseline="-25000" dirty="0">
                <a:solidFill>
                  <a:srgbClr val="C00000"/>
                </a:solidFill>
              </a:rPr>
              <a:t> </a:t>
            </a:r>
            <a:r>
              <a:rPr lang="zh-CN" altLang="x-none" sz="2400" dirty="0">
                <a:solidFill>
                  <a:srgbClr val="C00000"/>
                </a:solidFill>
              </a:rPr>
              <a:t>是从</a:t>
            </a:r>
            <a:r>
              <a:rPr lang="zh-CN" altLang="en-US" sz="2400" dirty="0">
                <a:solidFill>
                  <a:srgbClr val="C00000"/>
                </a:solidFill>
              </a:rPr>
              <a:t> </a:t>
            </a:r>
            <a:r>
              <a:rPr lang="x-none" altLang="zh-CN" sz="2400" dirty="0">
                <a:solidFill>
                  <a:srgbClr val="C00000"/>
                </a:solidFill>
              </a:rPr>
              <a:t>p</a:t>
            </a:r>
            <a:r>
              <a:rPr lang="x-none" altLang="zh-CN" sz="2400" baseline="-25000" dirty="0">
                <a:solidFill>
                  <a:srgbClr val="C00000"/>
                </a:solidFill>
              </a:rPr>
              <a:t>i</a:t>
            </a:r>
            <a:r>
              <a:rPr lang="zh-CN" altLang="en-US" sz="2400" baseline="-25000" dirty="0">
                <a:solidFill>
                  <a:srgbClr val="C00000"/>
                </a:solidFill>
              </a:rPr>
              <a:t> </a:t>
            </a:r>
            <a:r>
              <a:rPr lang="zh-CN" altLang="x-none" sz="2400" dirty="0">
                <a:solidFill>
                  <a:srgbClr val="C00000"/>
                </a:solidFill>
              </a:rPr>
              <a:t>关于</a:t>
            </a:r>
            <a:r>
              <a:rPr lang="zh-CN" altLang="en-US" sz="2400" dirty="0">
                <a:solidFill>
                  <a:srgbClr val="C00000"/>
                </a:solidFill>
              </a:rPr>
              <a:t> </a:t>
            </a:r>
            <a:r>
              <a:rPr lang="x-none" altLang="zh-CN" sz="2400" dirty="0">
                <a:solidFill>
                  <a:srgbClr val="C00000"/>
                </a:solidFill>
              </a:rPr>
              <a:t>ε</a:t>
            </a:r>
            <a:r>
              <a:rPr lang="zh-CN" altLang="en-US" sz="2400" dirty="0">
                <a:solidFill>
                  <a:srgbClr val="C00000"/>
                </a:solidFill>
              </a:rPr>
              <a:t> </a:t>
            </a:r>
            <a:r>
              <a:rPr lang="zh-CN" altLang="x-none" sz="2400" dirty="0">
                <a:solidFill>
                  <a:srgbClr val="C00000"/>
                </a:solidFill>
              </a:rPr>
              <a:t>直接密度可达的</a:t>
            </a:r>
            <a:r>
              <a:rPr lang="zh-CN" altLang="x-none" sz="2400" dirty="0"/>
              <a:t>，则对象</a:t>
            </a:r>
            <a:r>
              <a:rPr lang="zh-CN" altLang="en-US" sz="2400" dirty="0"/>
              <a:t> </a:t>
            </a:r>
            <a:r>
              <a:rPr lang="x-none" altLang="zh-CN" sz="2400" dirty="0">
                <a:solidFill>
                  <a:srgbClr val="FF0000"/>
                </a:solidFill>
              </a:rPr>
              <a:t>p</a:t>
            </a:r>
            <a:r>
              <a:rPr lang="zh-CN" altLang="en-US" sz="2400" dirty="0"/>
              <a:t> </a:t>
            </a:r>
            <a:r>
              <a:rPr lang="zh-CN" altLang="x-none" sz="2400" dirty="0"/>
              <a:t>是从对象</a:t>
            </a:r>
            <a:r>
              <a:rPr lang="zh-CN" altLang="en-US" sz="2400" dirty="0"/>
              <a:t> </a:t>
            </a:r>
            <a:r>
              <a:rPr lang="x-none" altLang="zh-CN" sz="2400" dirty="0">
                <a:solidFill>
                  <a:srgbClr val="FF0000"/>
                </a:solidFill>
              </a:rPr>
              <a:t>q</a:t>
            </a:r>
            <a:r>
              <a:rPr lang="zh-CN" altLang="en-US" sz="2400" dirty="0"/>
              <a:t> </a:t>
            </a:r>
            <a:r>
              <a:rPr lang="zh-CN" altLang="x-none" sz="2400" dirty="0"/>
              <a:t>关于</a:t>
            </a:r>
            <a:r>
              <a:rPr lang="zh-CN" altLang="en-US" sz="2400" dirty="0"/>
              <a:t> </a:t>
            </a:r>
            <a:r>
              <a:rPr lang="x-none" altLang="zh-CN" sz="2400" dirty="0"/>
              <a:t>ε</a:t>
            </a:r>
            <a:r>
              <a:rPr lang="zh-CN" altLang="en-US" sz="2400" dirty="0"/>
              <a:t> </a:t>
            </a:r>
            <a:r>
              <a:rPr lang="zh-CN" altLang="x-none" sz="2400" dirty="0">
                <a:solidFill>
                  <a:srgbClr val="0B37FF"/>
                </a:solidFill>
              </a:rPr>
              <a:t>密度可达</a:t>
            </a:r>
            <a:r>
              <a:rPr lang="zh-CN" altLang="x-none" sz="2400" dirty="0"/>
              <a:t>的。</a:t>
            </a:r>
          </a:p>
          <a:p>
            <a:pPr>
              <a:lnSpc>
                <a:spcPct val="100000"/>
              </a:lnSpc>
            </a:pPr>
            <a:r>
              <a:rPr lang="zh-CN" altLang="x-none" sz="2400" dirty="0">
                <a:solidFill>
                  <a:srgbClr val="C00000"/>
                </a:solidFill>
              </a:rPr>
              <a:t>密度相连</a:t>
            </a:r>
            <a:r>
              <a:rPr lang="zh-CN" altLang="x-none" sz="2400" dirty="0"/>
              <a:t>：如果对象集合</a:t>
            </a:r>
            <a:r>
              <a:rPr lang="x-none" altLang="zh-CN" sz="2400" dirty="0"/>
              <a:t>D</a:t>
            </a:r>
            <a:r>
              <a:rPr lang="zh-CN" altLang="x-none" sz="2400" dirty="0"/>
              <a:t>中存在一个对象</a:t>
            </a:r>
            <a:r>
              <a:rPr lang="zh-CN" altLang="en-US" sz="2400" dirty="0"/>
              <a:t> </a:t>
            </a:r>
            <a:r>
              <a:rPr lang="x-none" altLang="zh-CN" sz="2400" dirty="0"/>
              <a:t>o</a:t>
            </a:r>
            <a:r>
              <a:rPr lang="zh-CN" altLang="x-none" sz="2400" dirty="0"/>
              <a:t>，使得对象</a:t>
            </a:r>
            <a:r>
              <a:rPr lang="zh-CN" altLang="en-US" sz="2400" dirty="0"/>
              <a:t> </a:t>
            </a:r>
            <a:r>
              <a:rPr lang="x-none" altLang="zh-CN" sz="2400" dirty="0"/>
              <a:t>p</a:t>
            </a:r>
            <a:r>
              <a:rPr lang="zh-CN" altLang="en-US" sz="2400" dirty="0"/>
              <a:t> </a:t>
            </a:r>
            <a:r>
              <a:rPr lang="zh-CN" altLang="x-none" sz="2400" dirty="0"/>
              <a:t>和</a:t>
            </a:r>
            <a:r>
              <a:rPr lang="x-none" altLang="zh-CN" sz="2400" dirty="0"/>
              <a:t>q</a:t>
            </a:r>
            <a:r>
              <a:rPr lang="zh-CN" altLang="en-US" sz="2400" dirty="0"/>
              <a:t> </a:t>
            </a:r>
            <a:r>
              <a:rPr lang="zh-CN" altLang="x-none" sz="2400" dirty="0"/>
              <a:t>是从</a:t>
            </a:r>
            <a:r>
              <a:rPr lang="zh-CN" altLang="en-US" sz="2400" dirty="0"/>
              <a:t> </a:t>
            </a:r>
            <a:r>
              <a:rPr lang="x-none" altLang="zh-CN" sz="2400" dirty="0"/>
              <a:t>o</a:t>
            </a:r>
            <a:r>
              <a:rPr lang="zh-CN" altLang="en-US" sz="2400" dirty="0"/>
              <a:t> </a:t>
            </a:r>
            <a:r>
              <a:rPr lang="zh-CN" altLang="x-none" sz="2400" dirty="0">
                <a:solidFill>
                  <a:srgbClr val="C00000"/>
                </a:solidFill>
              </a:rPr>
              <a:t>关于</a:t>
            </a:r>
            <a:r>
              <a:rPr lang="zh-CN" altLang="en-US" sz="2400" dirty="0">
                <a:solidFill>
                  <a:srgbClr val="C00000"/>
                </a:solidFill>
              </a:rPr>
              <a:t> </a:t>
            </a:r>
            <a:r>
              <a:rPr lang="x-none" altLang="zh-CN" sz="2400" dirty="0">
                <a:solidFill>
                  <a:srgbClr val="C00000"/>
                </a:solidFill>
              </a:rPr>
              <a:t>ε</a:t>
            </a:r>
            <a:r>
              <a:rPr lang="zh-CN" altLang="en-US" sz="2400" dirty="0">
                <a:solidFill>
                  <a:srgbClr val="C00000"/>
                </a:solidFill>
              </a:rPr>
              <a:t> </a:t>
            </a:r>
            <a:r>
              <a:rPr lang="zh-CN" altLang="x-none" sz="2400" dirty="0">
                <a:solidFill>
                  <a:srgbClr val="C00000"/>
                </a:solidFill>
              </a:rPr>
              <a:t>密度可达的</a:t>
            </a:r>
            <a:r>
              <a:rPr lang="zh-CN" altLang="x-none" sz="2400" dirty="0"/>
              <a:t>，那么对象</a:t>
            </a:r>
            <a:r>
              <a:rPr lang="zh-CN" altLang="en-US" sz="2400" dirty="0"/>
              <a:t> </a:t>
            </a:r>
            <a:r>
              <a:rPr lang="x-none" altLang="zh-CN" sz="2400" dirty="0"/>
              <a:t>p</a:t>
            </a:r>
            <a:r>
              <a:rPr lang="zh-CN" altLang="en-US" sz="2400" dirty="0"/>
              <a:t> </a:t>
            </a:r>
            <a:r>
              <a:rPr lang="zh-CN" altLang="x-none" sz="2400" dirty="0"/>
              <a:t>和</a:t>
            </a:r>
            <a:r>
              <a:rPr lang="zh-CN" altLang="en-US" sz="2400" dirty="0"/>
              <a:t> </a:t>
            </a:r>
            <a:r>
              <a:rPr lang="x-none" altLang="zh-CN" sz="2400" dirty="0"/>
              <a:t>q</a:t>
            </a:r>
            <a:r>
              <a:rPr lang="zh-CN" altLang="en-US" sz="2400" dirty="0"/>
              <a:t> </a:t>
            </a:r>
            <a:r>
              <a:rPr lang="zh-CN" altLang="x-none" sz="2400" dirty="0"/>
              <a:t>是</a:t>
            </a:r>
            <a:r>
              <a:rPr lang="zh-CN" altLang="x-none" sz="2400" dirty="0">
                <a:solidFill>
                  <a:srgbClr val="FF0000"/>
                </a:solidFill>
              </a:rPr>
              <a:t>关于</a:t>
            </a:r>
            <a:r>
              <a:rPr lang="zh-CN" altLang="en-US" sz="2400" dirty="0">
                <a:solidFill>
                  <a:srgbClr val="FF0000"/>
                </a:solidFill>
              </a:rPr>
              <a:t> </a:t>
            </a:r>
            <a:r>
              <a:rPr lang="x-none" altLang="zh-CN" sz="2400" dirty="0">
                <a:solidFill>
                  <a:srgbClr val="FF0000"/>
                </a:solidFill>
              </a:rPr>
              <a:t>ε</a:t>
            </a:r>
            <a:r>
              <a:rPr lang="zh-CN" altLang="en-US" sz="2400" dirty="0">
                <a:solidFill>
                  <a:srgbClr val="FF0000"/>
                </a:solidFill>
              </a:rPr>
              <a:t> </a:t>
            </a:r>
            <a:r>
              <a:rPr lang="zh-CN" altLang="x-none" sz="2400" dirty="0">
                <a:solidFill>
                  <a:srgbClr val="FF0000"/>
                </a:solidFill>
              </a:rPr>
              <a:t>密度相连</a:t>
            </a:r>
            <a:r>
              <a:rPr lang="zh-CN" altLang="x-none" sz="2400" dirty="0"/>
              <a:t>的。</a:t>
            </a:r>
          </a:p>
          <a:p>
            <a:pPr>
              <a:lnSpc>
                <a:spcPct val="100000"/>
              </a:lnSpc>
            </a:pPr>
            <a:r>
              <a:rPr lang="zh-CN" altLang="x-none" sz="2400" dirty="0">
                <a:solidFill>
                  <a:srgbClr val="C00000"/>
                </a:solidFill>
              </a:rPr>
              <a:t>噪声</a:t>
            </a:r>
            <a:r>
              <a:rPr lang="zh-CN" altLang="x-none" sz="2400" dirty="0"/>
              <a:t>：一个</a:t>
            </a:r>
            <a:r>
              <a:rPr lang="zh-CN" altLang="x-none" sz="2400" dirty="0">
                <a:solidFill>
                  <a:srgbClr val="FF0000"/>
                </a:solidFill>
              </a:rPr>
              <a:t>基于密度的簇</a:t>
            </a:r>
            <a:r>
              <a:rPr lang="zh-CN" altLang="x-none" sz="2400" dirty="0"/>
              <a:t>是基于密度可达性的最大密度相连对象的集合。不包含在任何簇中的对象成为“噪声”。</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94" y="4368800"/>
            <a:ext cx="843756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extLst>
      <p:ext uri="{BB962C8B-B14F-4D97-AF65-F5344CB8AC3E}">
        <p14:creationId xmlns:p14="http://schemas.microsoft.com/office/powerpoint/2010/main" val="1595607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x-none" altLang="zh-CN" dirty="0"/>
              <a:t>DBSCAN</a:t>
            </a:r>
            <a:endParaRPr lang="zh-CN" altLang="x-none" dirty="0"/>
          </a:p>
        </p:txBody>
      </p:sp>
      <p:sp>
        <p:nvSpPr>
          <p:cNvPr id="26627" name="Rectangle 3"/>
          <p:cNvSpPr>
            <a:spLocks noGrp="1" noChangeArrowheads="1"/>
          </p:cNvSpPr>
          <p:nvPr>
            <p:ph type="body" idx="1"/>
          </p:nvPr>
        </p:nvSpPr>
        <p:spPr>
          <a:xfrm>
            <a:off x="260350" y="2091111"/>
            <a:ext cx="8642110" cy="4257929"/>
          </a:xfrm>
        </p:spPr>
        <p:txBody>
          <a:bodyPr>
            <a:noAutofit/>
          </a:bodyPr>
          <a:lstStyle/>
          <a:p>
            <a:pPr>
              <a:lnSpc>
                <a:spcPct val="100000"/>
              </a:lnSpc>
            </a:pPr>
            <a:r>
              <a:rPr lang="en-US" altLang="zh-CN" sz="2400" dirty="0">
                <a:latin typeface="Times New Roman" charset="0"/>
                <a:ea typeface="Times New Roman" charset="0"/>
                <a:cs typeface="Times New Roman" charset="0"/>
              </a:rPr>
              <a:t>In this diagram, minPts = 4. </a:t>
            </a:r>
          </a:p>
          <a:p>
            <a:pPr>
              <a:lnSpc>
                <a:spcPct val="100000"/>
              </a:lnSpc>
            </a:pPr>
            <a:r>
              <a:rPr lang="en-US" altLang="zh-CN" sz="2400" dirty="0">
                <a:latin typeface="Times New Roman" charset="0"/>
                <a:ea typeface="Times New Roman" charset="0"/>
                <a:cs typeface="Times New Roman" charset="0"/>
              </a:rPr>
              <a:t>Point </a:t>
            </a:r>
            <a:r>
              <a:rPr lang="en-US" altLang="zh-CN" sz="2400" dirty="0">
                <a:solidFill>
                  <a:srgbClr val="FF0000"/>
                </a:solidFill>
                <a:latin typeface="Times New Roman" charset="0"/>
                <a:ea typeface="Times New Roman" charset="0"/>
                <a:cs typeface="Times New Roman" charset="0"/>
              </a:rPr>
              <a:t>A</a:t>
            </a:r>
            <a:r>
              <a:rPr lang="en-US" altLang="zh-CN" sz="2400" dirty="0">
                <a:latin typeface="Times New Roman" charset="0"/>
                <a:ea typeface="Times New Roman" charset="0"/>
                <a:cs typeface="Times New Roman" charset="0"/>
              </a:rPr>
              <a:t> and the other red points are </a:t>
            </a:r>
            <a:r>
              <a:rPr lang="en-US" altLang="zh-CN" sz="2400" dirty="0">
                <a:solidFill>
                  <a:srgbClr val="FF0000"/>
                </a:solidFill>
                <a:latin typeface="Times New Roman" charset="0"/>
                <a:ea typeface="Times New Roman" charset="0"/>
                <a:cs typeface="Times New Roman" charset="0"/>
              </a:rPr>
              <a:t>core points</a:t>
            </a:r>
            <a:r>
              <a:rPr lang="en-US" altLang="zh-CN" sz="2400" dirty="0">
                <a:latin typeface="Times New Roman" charset="0"/>
                <a:ea typeface="Times New Roman" charset="0"/>
                <a:cs typeface="Times New Roman" charset="0"/>
              </a:rPr>
              <a:t>, because the area surrounding these points in an </a:t>
            </a:r>
            <a:r>
              <a:rPr lang="en-US" altLang="zh-CN" sz="2400" i="1" dirty="0">
                <a:latin typeface="Times New Roman" charset="0"/>
                <a:ea typeface="Times New Roman" charset="0"/>
                <a:cs typeface="Times New Roman" charset="0"/>
              </a:rPr>
              <a:t>ε</a:t>
            </a:r>
            <a:r>
              <a:rPr lang="en-US" altLang="zh-CN" sz="2400" dirty="0">
                <a:latin typeface="Times New Roman" charset="0"/>
                <a:ea typeface="Times New Roman" charset="0"/>
                <a:cs typeface="Times New Roman" charset="0"/>
              </a:rPr>
              <a:t> radius contain at least 4 points (</a:t>
            </a:r>
            <a:r>
              <a:rPr lang="en-US" altLang="zh-CN" sz="2400" dirty="0">
                <a:solidFill>
                  <a:srgbClr val="FF0000"/>
                </a:solidFill>
                <a:latin typeface="Times New Roman" charset="0"/>
                <a:ea typeface="Times New Roman" charset="0"/>
                <a:cs typeface="Times New Roman" charset="0"/>
              </a:rPr>
              <a:t>including the point itself</a:t>
            </a:r>
            <a:r>
              <a:rPr lang="en-US" altLang="zh-CN" sz="2400" dirty="0">
                <a:latin typeface="Times New Roman" charset="0"/>
                <a:ea typeface="Times New Roman" charset="0"/>
                <a:cs typeface="Times New Roman" charset="0"/>
              </a:rPr>
              <a:t>). </a:t>
            </a:r>
          </a:p>
          <a:p>
            <a:pPr>
              <a:lnSpc>
                <a:spcPct val="100000"/>
              </a:lnSpc>
            </a:pPr>
            <a:r>
              <a:rPr lang="en-US" altLang="zh-CN" sz="2400" dirty="0">
                <a:latin typeface="Times New Roman" charset="0"/>
                <a:ea typeface="Times New Roman" charset="0"/>
                <a:cs typeface="Times New Roman" charset="0"/>
              </a:rPr>
              <a:t>Because they are all reachable from one another, they form a single cluster. </a:t>
            </a:r>
          </a:p>
          <a:p>
            <a:pPr>
              <a:lnSpc>
                <a:spcPct val="100000"/>
              </a:lnSpc>
            </a:pPr>
            <a:r>
              <a:rPr lang="en-US" altLang="zh-CN" sz="2400" dirty="0">
                <a:latin typeface="Times New Roman" charset="0"/>
                <a:ea typeface="Times New Roman" charset="0"/>
                <a:cs typeface="Times New Roman" charset="0"/>
              </a:rPr>
              <a:t>Points </a:t>
            </a:r>
            <a:r>
              <a:rPr lang="en-US" altLang="zh-CN" sz="2400" dirty="0">
                <a:solidFill>
                  <a:srgbClr val="FF0000"/>
                </a:solidFill>
                <a:latin typeface="Times New Roman" charset="0"/>
                <a:ea typeface="Times New Roman" charset="0"/>
                <a:cs typeface="Times New Roman" charset="0"/>
              </a:rPr>
              <a:t>B</a:t>
            </a:r>
            <a:r>
              <a:rPr lang="en-US" altLang="zh-CN" sz="2400" dirty="0">
                <a:latin typeface="Times New Roman" charset="0"/>
                <a:ea typeface="Times New Roman" charset="0"/>
                <a:cs typeface="Times New Roman" charset="0"/>
              </a:rPr>
              <a:t> and </a:t>
            </a:r>
            <a:r>
              <a:rPr lang="en-US" altLang="zh-CN" sz="2400" dirty="0">
                <a:solidFill>
                  <a:srgbClr val="FF0000"/>
                </a:solidFill>
                <a:latin typeface="Times New Roman" charset="0"/>
                <a:ea typeface="Times New Roman" charset="0"/>
                <a:cs typeface="Times New Roman" charset="0"/>
              </a:rPr>
              <a:t>C</a:t>
            </a:r>
            <a:r>
              <a:rPr lang="en-US" altLang="zh-CN" sz="2400" dirty="0">
                <a:latin typeface="Times New Roman" charset="0"/>
                <a:ea typeface="Times New Roman" charset="0"/>
                <a:cs typeface="Times New Roman" charset="0"/>
              </a:rPr>
              <a:t> are not core points, but are reachable from A (via other core points) and thus belong to the cluster as well. </a:t>
            </a:r>
          </a:p>
          <a:p>
            <a:pPr>
              <a:lnSpc>
                <a:spcPct val="100000"/>
              </a:lnSpc>
            </a:pPr>
            <a:r>
              <a:rPr lang="en-US" altLang="zh-CN" sz="2400" dirty="0">
                <a:latin typeface="Times New Roman" charset="0"/>
                <a:ea typeface="Times New Roman" charset="0"/>
                <a:cs typeface="Times New Roman" charset="0"/>
              </a:rPr>
              <a:t>Point </a:t>
            </a:r>
            <a:r>
              <a:rPr lang="en-US" altLang="zh-CN" sz="2400" dirty="0">
                <a:solidFill>
                  <a:srgbClr val="FF0000"/>
                </a:solidFill>
                <a:latin typeface="Times New Roman" charset="0"/>
                <a:ea typeface="Times New Roman" charset="0"/>
                <a:cs typeface="Times New Roman" charset="0"/>
              </a:rPr>
              <a:t>N</a:t>
            </a:r>
            <a:r>
              <a:rPr lang="en-US" altLang="zh-CN" sz="2400" dirty="0">
                <a:latin typeface="Times New Roman" charset="0"/>
                <a:ea typeface="Times New Roman" charset="0"/>
                <a:cs typeface="Times New Roman" charset="0"/>
              </a:rPr>
              <a:t> is a noise point that is neither a core point nor density-reachable.</a:t>
            </a:r>
            <a:endParaRPr lang="zh-CN" altLang="x-none" sz="2400" dirty="0">
              <a:latin typeface="Times New Roman" charset="0"/>
              <a:ea typeface="Times New Roman" charset="0"/>
              <a:cs typeface="Times New Roman"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848" y="42864"/>
            <a:ext cx="3318534" cy="2393493"/>
          </a:xfrm>
          <a:prstGeom prst="rect">
            <a:avLst/>
          </a:prstGeom>
        </p:spPr>
      </p:pic>
    </p:spTree>
    <p:extLst>
      <p:ext uri="{BB962C8B-B14F-4D97-AF65-F5344CB8AC3E}">
        <p14:creationId xmlns:p14="http://schemas.microsoft.com/office/powerpoint/2010/main" val="169406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DBSCAN</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77" y="2029915"/>
            <a:ext cx="8904712" cy="3715793"/>
          </a:xfrm>
          <a:prstGeom prst="rect">
            <a:avLst/>
          </a:prstGeom>
        </p:spPr>
      </p:pic>
      <p:sp>
        <p:nvSpPr>
          <p:cNvPr id="6" name="Rectangle 3"/>
          <p:cNvSpPr txBox="1">
            <a:spLocks noChangeArrowheads="1"/>
          </p:cNvSpPr>
          <p:nvPr/>
        </p:nvSpPr>
        <p:spPr>
          <a:xfrm>
            <a:off x="267778" y="999290"/>
            <a:ext cx="8642110" cy="55655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latin typeface="Times New Roman" charset="0"/>
                <a:ea typeface="Times New Roman" charset="0"/>
                <a:cs typeface="Times New Roman" charset="0"/>
              </a:rPr>
              <a:t>第一步：找出所有</a:t>
            </a:r>
            <a:r>
              <a:rPr lang="zh-CN" altLang="en-US" sz="2800" dirty="0">
                <a:solidFill>
                  <a:srgbClr val="FF0000"/>
                </a:solidFill>
                <a:latin typeface="Times New Roman" charset="0"/>
                <a:ea typeface="Times New Roman" charset="0"/>
                <a:cs typeface="Times New Roman" charset="0"/>
              </a:rPr>
              <a:t>核心对象</a:t>
            </a:r>
            <a:endParaRPr lang="en-US" altLang="zh-CN" sz="28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28886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聚类任务</a:t>
            </a:r>
          </a:p>
        </p:txBody>
      </p:sp>
      <p:sp>
        <p:nvSpPr>
          <p:cNvPr id="3" name="内容占位符 2"/>
          <p:cNvSpPr>
            <a:spLocks noGrp="1"/>
          </p:cNvSpPr>
          <p:nvPr>
            <p:ph idx="1"/>
          </p:nvPr>
        </p:nvSpPr>
        <p:spPr>
          <a:xfrm>
            <a:off x="260350" y="1158537"/>
            <a:ext cx="8616950" cy="3881430"/>
          </a:xfrm>
        </p:spPr>
        <p:txBody>
          <a:bodyPr>
            <a:normAutofit/>
          </a:bodyPr>
          <a:lstStyle/>
          <a:p>
            <a:pPr>
              <a:lnSpc>
                <a:spcPct val="100000"/>
              </a:lnSpc>
            </a:pPr>
            <a:r>
              <a:rPr lang="zh-CN" altLang="x-none" sz="2600" dirty="0"/>
              <a:t>给定一个有</a:t>
            </a:r>
            <a:r>
              <a:rPr lang="x-none" altLang="zh-CN" sz="2600" dirty="0"/>
              <a:t>N</a:t>
            </a:r>
            <a:r>
              <a:rPr lang="zh-CN" altLang="x-none" sz="2600" dirty="0"/>
              <a:t>个对象的数据集，划分聚类技术将构造数据的</a:t>
            </a:r>
            <a:r>
              <a:rPr lang="x-none" altLang="zh-CN" sz="2600" dirty="0"/>
              <a:t>k</a:t>
            </a:r>
            <a:r>
              <a:rPr lang="zh-CN" altLang="x-none" sz="2600" dirty="0"/>
              <a:t>个划分，每一个划分代表一个簇，</a:t>
            </a:r>
            <a:r>
              <a:rPr lang="x-none" altLang="zh-CN" sz="2600" dirty="0"/>
              <a:t>k≤n</a:t>
            </a:r>
            <a:r>
              <a:rPr lang="zh-CN" altLang="x-none" sz="2600" dirty="0"/>
              <a:t>。也就是说，聚类将数据划分为</a:t>
            </a:r>
            <a:r>
              <a:rPr lang="x-none" altLang="zh-CN" sz="2600" dirty="0"/>
              <a:t>k</a:t>
            </a:r>
            <a:r>
              <a:rPr lang="zh-CN" altLang="x-none" sz="2600" dirty="0"/>
              <a:t>个簇，而且这</a:t>
            </a:r>
            <a:r>
              <a:rPr lang="x-none" altLang="zh-CN" sz="2600" dirty="0"/>
              <a:t>k</a:t>
            </a:r>
            <a:r>
              <a:rPr lang="zh-CN" altLang="x-none" sz="2600" dirty="0"/>
              <a:t>个划分满足下列条件：</a:t>
            </a:r>
          </a:p>
          <a:p>
            <a:pPr lvl="1">
              <a:lnSpc>
                <a:spcPct val="100000"/>
              </a:lnSpc>
            </a:pPr>
            <a:r>
              <a:rPr lang="zh-CN" altLang="x-none" sz="2400" dirty="0"/>
              <a:t>每一个簇至少包含一个对象</a:t>
            </a:r>
          </a:p>
          <a:p>
            <a:pPr lvl="1">
              <a:lnSpc>
                <a:spcPct val="100000"/>
              </a:lnSpc>
            </a:pPr>
            <a:r>
              <a:rPr lang="zh-CN" altLang="x-none" sz="2400" dirty="0"/>
              <a:t>每一个对象属于且仅属于一个簇</a:t>
            </a:r>
          </a:p>
          <a:p>
            <a:pPr>
              <a:lnSpc>
                <a:spcPct val="100000"/>
              </a:lnSpc>
            </a:pPr>
            <a:r>
              <a:rPr lang="zh-CN" altLang="x-none" sz="2600" dirty="0"/>
              <a:t>基本思想：对于给定的</a:t>
            </a:r>
            <a:r>
              <a:rPr lang="x-none" altLang="zh-CN" sz="2600" dirty="0"/>
              <a:t>k</a:t>
            </a:r>
            <a:r>
              <a:rPr lang="zh-CN" altLang="x-none" sz="2600" dirty="0"/>
              <a:t>，算法首先给出一个初始的划分方法，以后通过反复迭代的方法改变划分，使得每一次改进之后的划分方案都</a:t>
            </a:r>
            <a:r>
              <a:rPr lang="zh-CN" altLang="x-none" sz="2600" dirty="0">
                <a:solidFill>
                  <a:srgbClr val="FF0000"/>
                </a:solidFill>
              </a:rPr>
              <a:t>较前一次更好</a:t>
            </a:r>
            <a:r>
              <a:rPr lang="zh-CN" altLang="x-none" sz="2600" dirty="0"/>
              <a:t>。</a:t>
            </a:r>
          </a:p>
        </p:txBody>
      </p:sp>
      <p:sp>
        <p:nvSpPr>
          <p:cNvPr id="21" name="内容占位符 2"/>
          <p:cNvSpPr txBox="1">
            <a:spLocks/>
          </p:cNvSpPr>
          <p:nvPr/>
        </p:nvSpPr>
        <p:spPr>
          <a:xfrm>
            <a:off x="260350" y="5039967"/>
            <a:ext cx="8616950" cy="89498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基于不同的学习策略，有多种类型的聚类算法。</a:t>
            </a:r>
            <a:endParaRPr lang="en-US" altLang="zh-CN" dirty="0"/>
          </a:p>
          <a:p>
            <a:r>
              <a:rPr lang="zh-CN" altLang="en-US" dirty="0"/>
              <a:t>基本问题：</a:t>
            </a:r>
            <a:r>
              <a:rPr lang="zh-CN" altLang="en-US" dirty="0">
                <a:solidFill>
                  <a:srgbClr val="FF0000"/>
                </a:solidFill>
              </a:rPr>
              <a:t>相似性</a:t>
            </a:r>
            <a:r>
              <a:rPr lang="en-US" altLang="zh-CN" dirty="0">
                <a:solidFill>
                  <a:srgbClr val="FF0000"/>
                </a:solidFill>
              </a:rPr>
              <a:t>/</a:t>
            </a:r>
            <a:r>
              <a:rPr lang="zh-CN" altLang="en-US" dirty="0">
                <a:solidFill>
                  <a:srgbClr val="FF0000"/>
                </a:solidFill>
              </a:rPr>
              <a:t>距离计算</a:t>
            </a:r>
            <a:r>
              <a:rPr lang="zh-CN" altLang="en-US" dirty="0"/>
              <a:t>。</a:t>
            </a:r>
          </a:p>
        </p:txBody>
      </p:sp>
    </p:spTree>
    <p:extLst>
      <p:ext uri="{BB962C8B-B14F-4D97-AF65-F5344CB8AC3E}">
        <p14:creationId xmlns:p14="http://schemas.microsoft.com/office/powerpoint/2010/main" val="4018624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DBSCAN</a:t>
            </a:r>
            <a:endParaRPr lang="zh-CN" altLang="en-US" dirty="0"/>
          </a:p>
        </p:txBody>
      </p:sp>
      <p:sp>
        <p:nvSpPr>
          <p:cNvPr id="6" name="Rectangle 3"/>
          <p:cNvSpPr txBox="1">
            <a:spLocks noChangeArrowheads="1"/>
          </p:cNvSpPr>
          <p:nvPr/>
        </p:nvSpPr>
        <p:spPr>
          <a:xfrm>
            <a:off x="260350" y="820738"/>
            <a:ext cx="8642110" cy="911397"/>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800" dirty="0">
                <a:latin typeface="Times New Roman" charset="0"/>
                <a:ea typeface="Times New Roman" charset="0"/>
                <a:cs typeface="Times New Roman" charset="0"/>
              </a:rPr>
              <a:t>第二步：从</a:t>
            </a:r>
            <a:r>
              <a:rPr lang="zh-CN" altLang="en-US" sz="2800" dirty="0">
                <a:solidFill>
                  <a:srgbClr val="0B37FF"/>
                </a:solidFill>
                <a:latin typeface="Times New Roman" charset="0"/>
                <a:ea typeface="Times New Roman" charset="0"/>
                <a:cs typeface="Times New Roman" charset="0"/>
              </a:rPr>
              <a:t>任一</a:t>
            </a:r>
            <a:r>
              <a:rPr lang="zh-CN" altLang="en-US" sz="2800" dirty="0">
                <a:solidFill>
                  <a:srgbClr val="FF0000"/>
                </a:solidFill>
                <a:latin typeface="Times New Roman" charset="0"/>
                <a:ea typeface="Times New Roman" charset="0"/>
                <a:cs typeface="Times New Roman" charset="0"/>
              </a:rPr>
              <a:t>核心对象</a:t>
            </a:r>
            <a:r>
              <a:rPr lang="zh-CN" altLang="en-US" sz="2800" dirty="0">
                <a:latin typeface="Times New Roman" charset="0"/>
                <a:ea typeface="Times New Roman" charset="0"/>
                <a:cs typeface="Times New Roman" charset="0"/>
              </a:rPr>
              <a:t>出发，找出其密度可达的对象，组成聚类簇。</a:t>
            </a:r>
            <a:endParaRPr lang="en-US" altLang="zh-CN" sz="2800" dirty="0">
              <a:latin typeface="Times New Roman" charset="0"/>
              <a:ea typeface="Times New Roman" charset="0"/>
              <a:cs typeface="Times New Roman"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06" y="1732136"/>
            <a:ext cx="6177647" cy="4614074"/>
          </a:xfrm>
          <a:prstGeom prst="rect">
            <a:avLst/>
          </a:prstGeom>
        </p:spPr>
      </p:pic>
    </p:spTree>
    <p:extLst>
      <p:ext uri="{BB962C8B-B14F-4D97-AF65-F5344CB8AC3E}">
        <p14:creationId xmlns:p14="http://schemas.microsoft.com/office/powerpoint/2010/main" val="1372852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DBSCAN</a:t>
            </a:r>
            <a:endParaRPr lang="zh-CN" altLang="en-US" dirty="0"/>
          </a:p>
        </p:txBody>
      </p:sp>
      <p:sp>
        <p:nvSpPr>
          <p:cNvPr id="5" name="内容占位符 4"/>
          <p:cNvSpPr>
            <a:spLocks noGrp="1"/>
          </p:cNvSpPr>
          <p:nvPr>
            <p:ph idx="1"/>
          </p:nvPr>
        </p:nvSpPr>
        <p:spPr>
          <a:xfrm>
            <a:off x="260350" y="1266824"/>
            <a:ext cx="8616950" cy="575423"/>
          </a:xfrm>
        </p:spPr>
        <p:txBody>
          <a:bodyPr>
            <a:normAutofit/>
          </a:bodyPr>
          <a:lstStyle/>
          <a:p>
            <a:r>
              <a:rPr altLang="en-US" sz="2800" dirty="0"/>
              <a:t>聚类效果：</a:t>
            </a:r>
            <a:endParaRPr lang="zh-CN" altLang="en-US" sz="2800" dirty="0"/>
          </a:p>
        </p:txBody>
      </p:sp>
      <p:pic>
        <p:nvPicPr>
          <p:cNvPr id="61443" name="Picture 3" descr="G:\Users\lamda\Desktop\figures\DBSCAN_fig.png"/>
          <p:cNvPicPr>
            <a:picLocks noChangeAspect="1" noChangeArrowheads="1"/>
          </p:cNvPicPr>
          <p:nvPr/>
        </p:nvPicPr>
        <p:blipFill>
          <a:blip r:embed="rId2"/>
          <a:srcRect/>
          <a:stretch>
            <a:fillRect/>
          </a:stretch>
        </p:blipFill>
        <p:spPr bwMode="auto">
          <a:xfrm>
            <a:off x="260350" y="2046793"/>
            <a:ext cx="4426351" cy="3807743"/>
          </a:xfrm>
          <a:prstGeom prst="rect">
            <a:avLst/>
          </a:prstGeom>
          <a:noFill/>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000" y="2046793"/>
            <a:ext cx="3869300" cy="3807743"/>
          </a:xfrm>
          <a:prstGeom prst="rect">
            <a:avLst/>
          </a:prstGeom>
        </p:spPr>
      </p:pic>
    </p:spTree>
    <p:extLst>
      <p:ext uri="{BB962C8B-B14F-4D97-AF65-F5344CB8AC3E}">
        <p14:creationId xmlns:p14="http://schemas.microsoft.com/office/powerpoint/2010/main" val="86493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60350" y="95400"/>
            <a:ext cx="7886700" cy="777874"/>
          </a:xfrm>
        </p:spPr>
        <p:txBody>
          <a:bodyPr/>
          <a:lstStyle/>
          <a:p>
            <a:r>
              <a:rPr lang="zh-CN" altLang="x-none"/>
              <a:t>密度最大值聚类</a:t>
            </a:r>
          </a:p>
        </p:txBody>
      </p:sp>
      <p:sp>
        <p:nvSpPr>
          <p:cNvPr id="29699" name="Rectangle 3"/>
          <p:cNvSpPr>
            <a:spLocks noGrp="1" noChangeArrowheads="1"/>
          </p:cNvSpPr>
          <p:nvPr>
            <p:ph type="body" idx="1"/>
          </p:nvPr>
        </p:nvSpPr>
        <p:spPr>
          <a:xfrm>
            <a:off x="260349" y="997743"/>
            <a:ext cx="8728375" cy="5247782"/>
          </a:xfrm>
        </p:spPr>
        <p:txBody>
          <a:bodyPr>
            <a:noAutofit/>
          </a:bodyPr>
          <a:lstStyle/>
          <a:p>
            <a:pPr marL="0" indent="0">
              <a:buNone/>
            </a:pPr>
            <a:r>
              <a:rPr lang="en-US" altLang="zh-CN" sz="2400" b="1" i="1" dirty="0">
                <a:latin typeface="Times New Roman" charset="0"/>
                <a:ea typeface="Times New Roman" charset="0"/>
                <a:cs typeface="Times New Roman" charset="0"/>
              </a:rPr>
              <a:t>Clustering by fast search and find of density peaks</a:t>
            </a:r>
            <a:r>
              <a:rPr lang="en-US" altLang="zh-CN" sz="2400" i="1" dirty="0">
                <a:latin typeface="Times New Roman" charset="0"/>
                <a:ea typeface="Times New Roman" charset="0"/>
                <a:cs typeface="Times New Roman" charset="0"/>
              </a:rPr>
              <a:t>, Science,</a:t>
            </a:r>
            <a:r>
              <a:rPr lang="zh-CN" altLang="en-US" sz="2400" i="1" dirty="0">
                <a:latin typeface="Times New Roman" charset="0"/>
                <a:ea typeface="Times New Roman" charset="0"/>
                <a:cs typeface="Times New Roman" charset="0"/>
              </a:rPr>
              <a:t> </a:t>
            </a:r>
            <a:r>
              <a:rPr lang="en-US" altLang="zh-CN" sz="2400" i="1" dirty="0">
                <a:latin typeface="Times New Roman" charset="0"/>
                <a:ea typeface="Times New Roman" charset="0"/>
                <a:cs typeface="Times New Roman" charset="0"/>
              </a:rPr>
              <a:t>2014 </a:t>
            </a:r>
            <a:endParaRPr lang="en-US" altLang="zh-CN" sz="2400" dirty="0"/>
          </a:p>
          <a:p>
            <a:pPr>
              <a:lnSpc>
                <a:spcPct val="100000"/>
              </a:lnSpc>
            </a:pPr>
            <a:r>
              <a:rPr lang="zh-CN" altLang="x-none" sz="2400" dirty="0"/>
              <a:t>密度最大值聚类是一种简洁优美的聚类算法</a:t>
            </a:r>
            <a:r>
              <a:rPr lang="x-none" altLang="zh-CN" sz="2400" dirty="0"/>
              <a:t>, </a:t>
            </a:r>
            <a:r>
              <a:rPr lang="zh-CN" altLang="x-none" sz="2400" dirty="0"/>
              <a:t>可以识别各种形状的类簇</a:t>
            </a:r>
            <a:r>
              <a:rPr lang="x-none" altLang="zh-CN" sz="2400" dirty="0"/>
              <a:t>, </a:t>
            </a:r>
            <a:r>
              <a:rPr lang="zh-CN" altLang="x-none" sz="2400" dirty="0"/>
              <a:t>并且参数很容易确定。</a:t>
            </a:r>
          </a:p>
          <a:p>
            <a:pPr>
              <a:lnSpc>
                <a:spcPct val="100000"/>
              </a:lnSpc>
            </a:pPr>
            <a:r>
              <a:rPr lang="zh-CN" altLang="x-none" sz="2400" dirty="0"/>
              <a:t>定义：</a:t>
            </a:r>
            <a:r>
              <a:rPr lang="zh-CN" altLang="x-none" sz="2400" dirty="0">
                <a:solidFill>
                  <a:srgbClr val="C00000"/>
                </a:solidFill>
              </a:rPr>
              <a:t>局部密度</a:t>
            </a:r>
            <a:r>
              <a:rPr lang="zh-CN" altLang="en-US" sz="2400" dirty="0">
                <a:solidFill>
                  <a:srgbClr val="C00000"/>
                </a:solidFill>
              </a:rPr>
              <a:t> </a:t>
            </a:r>
            <a:r>
              <a:rPr lang="x-none" altLang="zh-CN" sz="2400" dirty="0"/>
              <a:t>ρ</a:t>
            </a:r>
            <a:r>
              <a:rPr lang="x-none" altLang="zh-CN" sz="2400" baseline="-25000" dirty="0"/>
              <a:t>i</a:t>
            </a:r>
            <a:r>
              <a:rPr lang="en-US" altLang="zh-CN" sz="2400" dirty="0"/>
              <a:t>:</a:t>
            </a:r>
          </a:p>
          <a:p>
            <a:pPr>
              <a:lnSpc>
                <a:spcPct val="100000"/>
              </a:lnSpc>
            </a:pPr>
            <a:endParaRPr lang="en-US" altLang="zh-CN" sz="2400" dirty="0">
              <a:solidFill>
                <a:srgbClr val="C00000"/>
              </a:solidFill>
            </a:endParaRPr>
          </a:p>
          <a:p>
            <a:pPr>
              <a:lnSpc>
                <a:spcPct val="100000"/>
              </a:lnSpc>
            </a:pPr>
            <a:endParaRPr lang="en-US" altLang="zh-CN" sz="2400" dirty="0">
              <a:solidFill>
                <a:srgbClr val="C00000"/>
              </a:solidFill>
            </a:endParaRPr>
          </a:p>
          <a:p>
            <a:pPr>
              <a:lnSpc>
                <a:spcPct val="100000"/>
              </a:lnSpc>
            </a:pPr>
            <a:endParaRPr lang="en-US" altLang="zh-CN" sz="2400" dirty="0">
              <a:solidFill>
                <a:srgbClr val="C00000"/>
              </a:solidFill>
            </a:endParaRPr>
          </a:p>
          <a:p>
            <a:pPr marL="800100" lvl="1" indent="-342900">
              <a:lnSpc>
                <a:spcPct val="100000"/>
              </a:lnSpc>
              <a:buFont typeface="Wingdings" charset="2"/>
              <a:buChar char="ü"/>
            </a:pPr>
            <a:r>
              <a:rPr lang="en-US" altLang="zh-CN" sz="2400" dirty="0">
                <a:latin typeface="Symbol" charset="2"/>
                <a:ea typeface="Symbol" charset="2"/>
                <a:cs typeface="Symbol" charset="2"/>
              </a:rPr>
              <a:t>c</a:t>
            </a:r>
            <a:r>
              <a:rPr lang="en-US" altLang="zh-CN" sz="2400" dirty="0"/>
              <a:t>(x)</a:t>
            </a:r>
            <a:r>
              <a:rPr lang="zh-CN" altLang="en-US" sz="2400" dirty="0"/>
              <a:t> </a:t>
            </a:r>
            <a:r>
              <a:rPr lang="en-US" altLang="zh-CN" sz="2400" dirty="0"/>
              <a:t>=</a:t>
            </a:r>
            <a:r>
              <a:rPr lang="zh-CN" altLang="en-US" sz="2400" dirty="0"/>
              <a:t> </a:t>
            </a:r>
            <a:r>
              <a:rPr lang="en-US" altLang="zh-CN" sz="2400" dirty="0"/>
              <a:t>1,</a:t>
            </a:r>
            <a:r>
              <a:rPr lang="zh-CN" altLang="en-US" sz="2400" dirty="0"/>
              <a:t> </a:t>
            </a:r>
            <a:r>
              <a:rPr lang="en-US" altLang="zh-CN" sz="2400" dirty="0"/>
              <a:t>if</a:t>
            </a:r>
            <a:r>
              <a:rPr lang="zh-CN" altLang="en-US" sz="2400" dirty="0"/>
              <a:t> </a:t>
            </a:r>
            <a:r>
              <a:rPr lang="en-US" altLang="zh-CN" sz="2400" dirty="0"/>
              <a:t>x&lt;0;</a:t>
            </a:r>
            <a:r>
              <a:rPr lang="zh-CN" altLang="en-US" sz="2400" dirty="0"/>
              <a:t> </a:t>
            </a:r>
            <a:endParaRPr lang="en-US" altLang="zh-CN" sz="2400" dirty="0"/>
          </a:p>
          <a:p>
            <a:pPr marL="800100" lvl="1" indent="-342900">
              <a:lnSpc>
                <a:spcPct val="100000"/>
              </a:lnSpc>
              <a:buFont typeface="Wingdings" charset="2"/>
              <a:buChar char="ü"/>
            </a:pPr>
            <a:r>
              <a:rPr lang="en-US" altLang="zh-CN" sz="2400" dirty="0">
                <a:latin typeface="Symbol" charset="2"/>
                <a:ea typeface="Symbol" charset="2"/>
                <a:cs typeface="Symbol" charset="2"/>
              </a:rPr>
              <a:t>c</a:t>
            </a:r>
            <a:r>
              <a:rPr lang="en-US" altLang="zh-CN" sz="2400" dirty="0"/>
              <a:t>(x)</a:t>
            </a:r>
            <a:r>
              <a:rPr lang="zh-CN" altLang="en-US" sz="2400" dirty="0"/>
              <a:t> </a:t>
            </a:r>
            <a:r>
              <a:rPr lang="en-US" altLang="zh-CN" sz="2400" dirty="0"/>
              <a:t>=</a:t>
            </a:r>
            <a:r>
              <a:rPr lang="zh-CN" altLang="en-US" sz="2400" dirty="0"/>
              <a:t> </a:t>
            </a:r>
            <a:r>
              <a:rPr lang="en-US" altLang="zh-CN" sz="2400" dirty="0"/>
              <a:t>0,</a:t>
            </a:r>
            <a:r>
              <a:rPr lang="zh-CN" altLang="en-US" sz="2400" dirty="0"/>
              <a:t> </a:t>
            </a:r>
            <a:r>
              <a:rPr lang="en-US" altLang="zh-CN" sz="2400" dirty="0"/>
              <a:t>otherwise. </a:t>
            </a:r>
            <a:endParaRPr lang="en-US" altLang="zh-CN" sz="2800" dirty="0">
              <a:solidFill>
                <a:srgbClr val="C00000"/>
              </a:solidFill>
            </a:endParaRPr>
          </a:p>
          <a:p>
            <a:pPr>
              <a:lnSpc>
                <a:spcPct val="100000"/>
              </a:lnSpc>
            </a:pPr>
            <a:r>
              <a:rPr lang="x-none" altLang="zh-CN" sz="2400" dirty="0"/>
              <a:t>d</a:t>
            </a:r>
            <a:r>
              <a:rPr lang="x-none" altLang="zh-CN" sz="2400" baseline="-25000" dirty="0"/>
              <a:t>c</a:t>
            </a:r>
            <a:r>
              <a:rPr lang="zh-CN" altLang="en-US" sz="2400" baseline="-25000" dirty="0"/>
              <a:t> </a:t>
            </a:r>
            <a:r>
              <a:rPr lang="zh-CN" altLang="x-none" sz="2400" dirty="0"/>
              <a:t>是一个截断距离</a:t>
            </a:r>
            <a:r>
              <a:rPr lang="x-none" altLang="zh-CN" sz="2400" dirty="0"/>
              <a:t>, </a:t>
            </a:r>
            <a:r>
              <a:rPr lang="x-none" altLang="zh-CN" sz="2400" b="1" dirty="0">
                <a:solidFill>
                  <a:srgbClr val="0B37FF"/>
                </a:solidFill>
              </a:rPr>
              <a:t>ρ</a:t>
            </a:r>
            <a:r>
              <a:rPr lang="x-none" altLang="zh-CN" sz="2400" b="1" baseline="-25000" dirty="0">
                <a:solidFill>
                  <a:srgbClr val="0B37FF"/>
                </a:solidFill>
              </a:rPr>
              <a:t>i </a:t>
            </a:r>
            <a:r>
              <a:rPr lang="zh-CN" altLang="x-none" sz="2400" b="1" dirty="0">
                <a:solidFill>
                  <a:srgbClr val="0B37FF"/>
                </a:solidFill>
              </a:rPr>
              <a:t>相当于距离点</a:t>
            </a:r>
            <a:r>
              <a:rPr lang="zh-CN" altLang="en-US" sz="2400" b="1" dirty="0">
                <a:solidFill>
                  <a:srgbClr val="0B37FF"/>
                </a:solidFill>
              </a:rPr>
              <a:t> </a:t>
            </a:r>
            <a:r>
              <a:rPr lang="x-none" altLang="zh-CN" sz="2400" b="1" dirty="0">
                <a:solidFill>
                  <a:srgbClr val="0B37FF"/>
                </a:solidFill>
              </a:rPr>
              <a:t>i</a:t>
            </a:r>
            <a:r>
              <a:rPr lang="zh-CN" altLang="en-US" sz="2400" b="1" dirty="0">
                <a:solidFill>
                  <a:srgbClr val="0B37FF"/>
                </a:solidFill>
              </a:rPr>
              <a:t> </a:t>
            </a:r>
            <a:r>
              <a:rPr lang="zh-CN" altLang="x-none" sz="2400" b="1" dirty="0">
                <a:solidFill>
                  <a:srgbClr val="0B37FF"/>
                </a:solidFill>
              </a:rPr>
              <a:t>的距离小于</a:t>
            </a:r>
            <a:r>
              <a:rPr lang="zh-CN" altLang="en-US" sz="2400" b="1" dirty="0">
                <a:solidFill>
                  <a:srgbClr val="0B37FF"/>
                </a:solidFill>
              </a:rPr>
              <a:t> </a:t>
            </a:r>
            <a:r>
              <a:rPr lang="x-none" altLang="zh-CN" sz="2400" b="1" dirty="0">
                <a:solidFill>
                  <a:srgbClr val="0B37FF"/>
                </a:solidFill>
              </a:rPr>
              <a:t>d</a:t>
            </a:r>
            <a:r>
              <a:rPr lang="x-none" altLang="zh-CN" sz="2400" b="1" baseline="-25000" dirty="0">
                <a:solidFill>
                  <a:srgbClr val="0B37FF"/>
                </a:solidFill>
              </a:rPr>
              <a:t>c</a:t>
            </a:r>
            <a:r>
              <a:rPr lang="zh-CN" altLang="en-US" sz="2400" b="1" baseline="-25000" dirty="0">
                <a:solidFill>
                  <a:srgbClr val="0B37FF"/>
                </a:solidFill>
              </a:rPr>
              <a:t> </a:t>
            </a:r>
            <a:r>
              <a:rPr lang="zh-CN" altLang="x-none" sz="2400" b="1" dirty="0">
                <a:solidFill>
                  <a:srgbClr val="0B37FF"/>
                </a:solidFill>
              </a:rPr>
              <a:t>的点的个数</a:t>
            </a:r>
            <a:r>
              <a:rPr lang="zh-CN" altLang="x-none" sz="2400" dirty="0"/>
              <a:t>。</a:t>
            </a:r>
            <a:r>
              <a:rPr lang="x-none" altLang="zh-CN" sz="2400" dirty="0">
                <a:solidFill>
                  <a:srgbClr val="FF0000"/>
                </a:solidFill>
              </a:rPr>
              <a:t> ε-</a:t>
            </a:r>
            <a:r>
              <a:rPr lang="zh-CN" altLang="en-US" sz="2400" dirty="0">
                <a:solidFill>
                  <a:srgbClr val="FF0000"/>
                </a:solidFill>
              </a:rPr>
              <a:t>邻</a:t>
            </a:r>
            <a:r>
              <a:rPr lang="zh-CN" altLang="x-none" sz="2400" dirty="0">
                <a:solidFill>
                  <a:srgbClr val="FF0000"/>
                </a:solidFill>
              </a:rPr>
              <a:t>域</a:t>
            </a:r>
            <a:r>
              <a:rPr lang="zh-CN" altLang="en-US" sz="2400" dirty="0">
                <a:solidFill>
                  <a:srgbClr val="FF0000"/>
                </a:solidFill>
              </a:rPr>
              <a:t>内点的个数！！！</a:t>
            </a:r>
            <a:endParaRPr lang="en-US" altLang="zh-CN" sz="2400" dirty="0"/>
          </a:p>
          <a:p>
            <a:pPr>
              <a:lnSpc>
                <a:spcPct val="100000"/>
              </a:lnSpc>
            </a:pPr>
            <a:endParaRPr lang="en-US" altLang="zh-CN" sz="2400" dirty="0"/>
          </a:p>
          <a:p>
            <a:pPr>
              <a:lnSpc>
                <a:spcPct val="100000"/>
              </a:lnSpc>
            </a:pPr>
            <a:endParaRPr lang="x-none" altLang="zh-CN" sz="2400" dirty="0"/>
          </a:p>
          <a:p>
            <a:pPr>
              <a:lnSpc>
                <a:spcPct val="100000"/>
              </a:lnSpc>
            </a:pPr>
            <a:endParaRPr lang="x-none" altLang="zh-CN" sz="24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351" y="3072729"/>
            <a:ext cx="2812212" cy="880158"/>
          </a:xfrm>
          <a:prstGeom prst="rect">
            <a:avLst/>
          </a:prstGeom>
        </p:spPr>
      </p:pic>
    </p:spTree>
    <p:extLst>
      <p:ext uri="{BB962C8B-B14F-4D97-AF65-F5344CB8AC3E}">
        <p14:creationId xmlns:p14="http://schemas.microsoft.com/office/powerpoint/2010/main" val="1155518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60350" y="95400"/>
            <a:ext cx="7886700" cy="777874"/>
          </a:xfrm>
        </p:spPr>
        <p:txBody>
          <a:bodyPr/>
          <a:lstStyle/>
          <a:p>
            <a:r>
              <a:rPr lang="zh-CN" altLang="x-none"/>
              <a:t>密度最大值聚类</a:t>
            </a:r>
          </a:p>
        </p:txBody>
      </p:sp>
      <p:sp>
        <p:nvSpPr>
          <p:cNvPr id="29699" name="Rectangle 3"/>
          <p:cNvSpPr>
            <a:spLocks noGrp="1" noChangeArrowheads="1"/>
          </p:cNvSpPr>
          <p:nvPr>
            <p:ph type="body" idx="1"/>
          </p:nvPr>
        </p:nvSpPr>
        <p:spPr>
          <a:xfrm>
            <a:off x="260349" y="997743"/>
            <a:ext cx="8728375" cy="5247782"/>
          </a:xfrm>
        </p:spPr>
        <p:txBody>
          <a:bodyPr>
            <a:noAutofit/>
          </a:bodyPr>
          <a:lstStyle/>
          <a:p>
            <a:pPr>
              <a:lnSpc>
                <a:spcPct val="100000"/>
              </a:lnSpc>
            </a:pPr>
            <a:r>
              <a:rPr lang="zh-CN" altLang="x-none" sz="2800" dirty="0">
                <a:solidFill>
                  <a:srgbClr val="C00000"/>
                </a:solidFill>
              </a:rPr>
              <a:t>高局部密度点距离</a:t>
            </a:r>
            <a:r>
              <a:rPr lang="zh-CN" altLang="en-US" sz="2800" dirty="0">
                <a:solidFill>
                  <a:srgbClr val="C00000"/>
                </a:solidFill>
              </a:rPr>
              <a:t> </a:t>
            </a:r>
            <a:r>
              <a:rPr lang="x-none" altLang="zh-CN" sz="2800" dirty="0">
                <a:latin typeface="Symbol" charset="2"/>
                <a:ea typeface="Symbol" charset="2"/>
                <a:cs typeface="Symbol" charset="2"/>
              </a:rPr>
              <a:t>δ</a:t>
            </a:r>
            <a:r>
              <a:rPr lang="x-none" altLang="zh-CN" sz="2800" baseline="-25000" dirty="0"/>
              <a:t>i</a:t>
            </a:r>
            <a:r>
              <a:rPr lang="zh-CN" altLang="en-US" sz="2800" baseline="-25000" dirty="0"/>
              <a:t> </a:t>
            </a:r>
            <a:r>
              <a:rPr lang="en-US" altLang="zh-CN" sz="2800" dirty="0"/>
              <a:t>:</a:t>
            </a:r>
          </a:p>
          <a:p>
            <a:pPr>
              <a:lnSpc>
                <a:spcPct val="100000"/>
              </a:lnSpc>
            </a:pPr>
            <a:endParaRPr lang="en-US" altLang="zh-CN" sz="2800" dirty="0"/>
          </a:p>
          <a:p>
            <a:pPr>
              <a:lnSpc>
                <a:spcPct val="100000"/>
              </a:lnSpc>
            </a:pPr>
            <a:endParaRPr lang="en-US" altLang="zh-CN" sz="2800" dirty="0"/>
          </a:p>
          <a:p>
            <a:pPr lvl="1">
              <a:lnSpc>
                <a:spcPct val="100000"/>
              </a:lnSpc>
              <a:buFont typeface="Wingdings" charset="2"/>
              <a:buChar char="ü"/>
            </a:pPr>
            <a:r>
              <a:rPr lang="zh-CN" altLang="en-US" sz="2800" dirty="0"/>
              <a:t>即：</a:t>
            </a:r>
            <a:r>
              <a:rPr lang="zh-CN" altLang="en-US" sz="2800" b="1" u="sng" dirty="0">
                <a:solidFill>
                  <a:srgbClr val="C00000"/>
                </a:solidFill>
              </a:rPr>
              <a:t>密度高于对象 </a:t>
            </a:r>
            <a:r>
              <a:rPr lang="en-US" altLang="zh-CN" sz="2800" b="1" u="sng" dirty="0" err="1">
                <a:solidFill>
                  <a:srgbClr val="C00000"/>
                </a:solidFill>
              </a:rPr>
              <a:t>i</a:t>
            </a:r>
            <a:r>
              <a:rPr lang="zh-CN" altLang="en-US" sz="2800" b="1" u="sng" dirty="0">
                <a:solidFill>
                  <a:srgbClr val="C00000"/>
                </a:solidFill>
              </a:rPr>
              <a:t> </a:t>
            </a:r>
            <a:r>
              <a:rPr lang="zh-CN" altLang="en-US" sz="2800" dirty="0"/>
              <a:t>的所有对象中，</a:t>
            </a:r>
            <a:r>
              <a:rPr lang="zh-CN" altLang="en-US" sz="2800" dirty="0">
                <a:solidFill>
                  <a:srgbClr val="C00000"/>
                </a:solidFill>
              </a:rPr>
              <a:t>到对象 </a:t>
            </a:r>
            <a:r>
              <a:rPr lang="en-US" altLang="zh-CN" sz="2800" dirty="0" err="1">
                <a:solidFill>
                  <a:srgbClr val="C00000"/>
                </a:solidFill>
              </a:rPr>
              <a:t>i</a:t>
            </a:r>
            <a:r>
              <a:rPr lang="zh-CN" altLang="en-US" sz="2800" dirty="0">
                <a:solidFill>
                  <a:srgbClr val="C00000"/>
                </a:solidFill>
              </a:rPr>
              <a:t> 最近</a:t>
            </a:r>
            <a:r>
              <a:rPr lang="zh-CN" altLang="en-US" sz="2800" dirty="0"/>
              <a:t>的距离。</a:t>
            </a:r>
            <a:endParaRPr lang="en-US" altLang="zh-CN" sz="2800" dirty="0"/>
          </a:p>
          <a:p>
            <a:pPr lvl="1">
              <a:lnSpc>
                <a:spcPct val="100000"/>
              </a:lnSpc>
              <a:buFont typeface="Wingdings" charset="2"/>
              <a:buChar char="ü"/>
            </a:pPr>
            <a:r>
              <a:rPr lang="zh-CN" altLang="x-none" sz="2800" dirty="0"/>
              <a:t>对于密度最大的点，设置</a:t>
            </a:r>
            <a:r>
              <a:rPr lang="zh-CN" altLang="en-US" sz="2800" dirty="0"/>
              <a:t> </a:t>
            </a:r>
            <a:r>
              <a:rPr lang="x-none" altLang="zh-CN" sz="2800" dirty="0">
                <a:solidFill>
                  <a:srgbClr val="C00000"/>
                </a:solidFill>
                <a:latin typeface="Symbol" charset="2"/>
                <a:ea typeface="Symbol" charset="2"/>
                <a:cs typeface="Symbol" charset="2"/>
              </a:rPr>
              <a:t>δ</a:t>
            </a:r>
            <a:r>
              <a:rPr lang="x-none" altLang="zh-CN" sz="2800" baseline="-25000" dirty="0">
                <a:solidFill>
                  <a:srgbClr val="C00000"/>
                </a:solidFill>
              </a:rPr>
              <a:t>i</a:t>
            </a:r>
            <a:r>
              <a:rPr lang="x-none" altLang="zh-CN" sz="2800" dirty="0">
                <a:solidFill>
                  <a:srgbClr val="C00000"/>
                </a:solidFill>
              </a:rPr>
              <a:t>=max(d</a:t>
            </a:r>
            <a:r>
              <a:rPr lang="x-none" altLang="zh-CN" sz="2800" baseline="-25000" dirty="0">
                <a:solidFill>
                  <a:srgbClr val="C00000"/>
                </a:solidFill>
              </a:rPr>
              <a:t>ij</a:t>
            </a:r>
            <a:r>
              <a:rPr lang="x-none" altLang="zh-CN" sz="2800" dirty="0">
                <a:solidFill>
                  <a:srgbClr val="C00000"/>
                </a:solidFill>
              </a:rPr>
              <a:t>)</a:t>
            </a:r>
            <a:r>
              <a:rPr lang="zh-CN" altLang="x-none" sz="2800" dirty="0"/>
              <a:t>。</a:t>
            </a:r>
            <a:r>
              <a:rPr lang="en-US" altLang="zh-CN" sz="2800" dirty="0"/>
              <a:t>(</a:t>
            </a:r>
            <a:r>
              <a:rPr lang="zh-CN" altLang="en-US" sz="2800" dirty="0">
                <a:solidFill>
                  <a:srgbClr val="0B37FF"/>
                </a:solidFill>
              </a:rPr>
              <a:t>即该问题中的密度最大点！</a:t>
            </a:r>
            <a:r>
              <a:rPr lang="en-US" altLang="zh-CN" sz="2800" dirty="0"/>
              <a:t>)</a:t>
            </a:r>
          </a:p>
          <a:p>
            <a:pPr lvl="1">
              <a:lnSpc>
                <a:spcPct val="100000"/>
              </a:lnSpc>
              <a:buFont typeface="Wingdings" charset="2"/>
              <a:buChar char="ü"/>
            </a:pPr>
            <a:r>
              <a:rPr lang="zh-CN" altLang="x-none" sz="2800" b="1" dirty="0">
                <a:solidFill>
                  <a:srgbClr val="C00000"/>
                </a:solidFill>
              </a:rPr>
              <a:t>注意</a:t>
            </a:r>
            <a:r>
              <a:rPr lang="en-US" altLang="zh-CN" sz="2800" dirty="0"/>
              <a:t>:</a:t>
            </a:r>
            <a:r>
              <a:rPr lang="zh-Hans" altLang="en-US" sz="2800" dirty="0"/>
              <a:t> </a:t>
            </a:r>
            <a:r>
              <a:rPr lang="zh-CN" altLang="x-none" sz="2800" dirty="0"/>
              <a:t>只有那些</a:t>
            </a:r>
            <a:r>
              <a:rPr lang="zh-CN" altLang="x-none" sz="2800" dirty="0">
                <a:solidFill>
                  <a:srgbClr val="0B37FF"/>
                </a:solidFill>
              </a:rPr>
              <a:t>密度是局部或者全局最大的点</a:t>
            </a:r>
            <a:r>
              <a:rPr lang="zh-CN" altLang="x-none" sz="2800" dirty="0"/>
              <a:t>才会有远大于正常的</a:t>
            </a:r>
            <a:r>
              <a:rPr lang="zh-CN" altLang="en-US" sz="2800" dirty="0">
                <a:solidFill>
                  <a:srgbClr val="C00000"/>
                </a:solidFill>
              </a:rPr>
              <a:t>高局部密度点距离</a:t>
            </a:r>
            <a:r>
              <a:rPr lang="zh-CN" altLang="x-none" sz="2800" dirty="0"/>
              <a:t>。</a:t>
            </a:r>
            <a:endParaRPr lang="x-none" altLang="zh-CN" sz="2800" dirty="0"/>
          </a:p>
          <a:p>
            <a:pPr>
              <a:lnSpc>
                <a:spcPct val="100000"/>
              </a:lnSpc>
            </a:pPr>
            <a:endParaRPr lang="x-none" altLang="zh-CN" sz="2800" dirty="0"/>
          </a:p>
          <a:p>
            <a:pPr>
              <a:lnSpc>
                <a:spcPct val="100000"/>
              </a:lnSpc>
            </a:pPr>
            <a:endParaRPr lang="x-none" altLang="zh-CN" sz="2800" dirty="0"/>
          </a:p>
          <a:p>
            <a:pPr>
              <a:lnSpc>
                <a:spcPct val="100000"/>
              </a:lnSpc>
            </a:pPr>
            <a:endParaRPr lang="x-none" altLang="zh-CN" sz="2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263" y="1595958"/>
            <a:ext cx="2811972" cy="836691"/>
          </a:xfrm>
          <a:prstGeom prst="rect">
            <a:avLst/>
          </a:prstGeom>
        </p:spPr>
      </p:pic>
    </p:spTree>
    <p:extLst>
      <p:ext uri="{BB962C8B-B14F-4D97-AF65-F5344CB8AC3E}">
        <p14:creationId xmlns:p14="http://schemas.microsoft.com/office/powerpoint/2010/main" val="1371096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x-none"/>
              <a:t>簇中心的识别</a:t>
            </a:r>
          </a:p>
        </p:txBody>
      </p:sp>
      <p:sp>
        <p:nvSpPr>
          <p:cNvPr id="30723" name="Rectangle 3"/>
          <p:cNvSpPr>
            <a:spLocks noGrp="1" noChangeArrowheads="1"/>
          </p:cNvSpPr>
          <p:nvPr>
            <p:ph type="body" idx="1"/>
          </p:nvPr>
        </p:nvSpPr>
        <p:spPr/>
        <p:txBody>
          <a:bodyPr>
            <a:normAutofit/>
          </a:bodyPr>
          <a:lstStyle/>
          <a:p>
            <a:pPr>
              <a:lnSpc>
                <a:spcPct val="100000"/>
              </a:lnSpc>
            </a:pPr>
            <a:r>
              <a:rPr lang="zh-CN" altLang="x-none" sz="3200" dirty="0"/>
              <a:t>那些有着</a:t>
            </a:r>
            <a:r>
              <a:rPr lang="zh-CN" altLang="x-none" sz="3200" dirty="0">
                <a:solidFill>
                  <a:srgbClr val="0B37FF"/>
                </a:solidFill>
              </a:rPr>
              <a:t>比较大的局部密度</a:t>
            </a:r>
            <a:r>
              <a:rPr lang="zh-CN" altLang="en-US" sz="3200" dirty="0">
                <a:solidFill>
                  <a:srgbClr val="0B37FF"/>
                </a:solidFill>
              </a:rPr>
              <a:t> </a:t>
            </a:r>
            <a:r>
              <a:rPr lang="x-none" altLang="zh-CN" sz="3200" dirty="0">
                <a:solidFill>
                  <a:srgbClr val="0B37FF"/>
                </a:solidFill>
              </a:rPr>
              <a:t>ρi</a:t>
            </a:r>
            <a:r>
              <a:rPr lang="zh-CN" altLang="en-US" sz="3200" dirty="0">
                <a:solidFill>
                  <a:srgbClr val="0B37FF"/>
                </a:solidFill>
              </a:rPr>
              <a:t> </a:t>
            </a:r>
            <a:r>
              <a:rPr lang="en-US" altLang="zh-CN" sz="3200" dirty="0">
                <a:solidFill>
                  <a:srgbClr val="0B37FF"/>
                </a:solidFill>
              </a:rPr>
              <a:t>(</a:t>
            </a:r>
            <a:r>
              <a:rPr lang="zh-CN" altLang="en-US" sz="3200" dirty="0">
                <a:solidFill>
                  <a:srgbClr val="C00000"/>
                </a:solidFill>
              </a:rPr>
              <a:t>周围点较多</a:t>
            </a:r>
            <a:r>
              <a:rPr lang="en-US" altLang="zh-CN" sz="3200" dirty="0">
                <a:solidFill>
                  <a:srgbClr val="0B37FF"/>
                </a:solidFill>
              </a:rPr>
              <a:t>)</a:t>
            </a:r>
            <a:r>
              <a:rPr lang="zh-CN" altLang="en-US" sz="3200" dirty="0">
                <a:solidFill>
                  <a:srgbClr val="0B37FF"/>
                </a:solidFill>
              </a:rPr>
              <a:t> 和</a:t>
            </a:r>
            <a:r>
              <a:rPr lang="zh-CN" altLang="x-none" sz="3200" dirty="0">
                <a:solidFill>
                  <a:srgbClr val="0B37FF"/>
                </a:solidFill>
              </a:rPr>
              <a:t>很大的</a:t>
            </a:r>
            <a:r>
              <a:rPr lang="zh-CN" altLang="en-US" sz="3200" dirty="0">
                <a:solidFill>
                  <a:srgbClr val="0B37FF"/>
                </a:solidFill>
              </a:rPr>
              <a:t> </a:t>
            </a:r>
            <a:r>
              <a:rPr lang="x-none" altLang="zh-CN" sz="3200" dirty="0">
                <a:solidFill>
                  <a:srgbClr val="0B37FF"/>
                </a:solidFill>
              </a:rPr>
              <a:t>δi</a:t>
            </a:r>
            <a:r>
              <a:rPr lang="zh-CN" altLang="en-US" sz="3200" dirty="0">
                <a:solidFill>
                  <a:srgbClr val="0B37FF"/>
                </a:solidFill>
              </a:rPr>
              <a:t> </a:t>
            </a:r>
            <a:r>
              <a:rPr lang="en-US" altLang="zh-CN" sz="3200" dirty="0">
                <a:solidFill>
                  <a:srgbClr val="0B37FF"/>
                </a:solidFill>
              </a:rPr>
              <a:t>(</a:t>
            </a:r>
            <a:r>
              <a:rPr lang="zh-CN" altLang="en-US" sz="3200" dirty="0">
                <a:solidFill>
                  <a:srgbClr val="C00000"/>
                </a:solidFill>
              </a:rPr>
              <a:t>周围没有多少人比它密度大</a:t>
            </a:r>
            <a:r>
              <a:rPr lang="en-US" altLang="zh-CN" sz="3200" dirty="0">
                <a:solidFill>
                  <a:srgbClr val="0B37FF"/>
                </a:solidFill>
              </a:rPr>
              <a:t>)</a:t>
            </a:r>
            <a:r>
              <a:rPr lang="zh-CN" altLang="en-US" sz="3200" dirty="0">
                <a:solidFill>
                  <a:srgbClr val="0B37FF"/>
                </a:solidFill>
              </a:rPr>
              <a:t> </a:t>
            </a:r>
            <a:r>
              <a:rPr lang="zh-CN" altLang="x-none" sz="3200" dirty="0">
                <a:solidFill>
                  <a:srgbClr val="0B37FF"/>
                </a:solidFill>
              </a:rPr>
              <a:t>的点</a:t>
            </a:r>
            <a:r>
              <a:rPr lang="zh-CN" altLang="x-none" sz="3200" dirty="0"/>
              <a:t>被认为是</a:t>
            </a:r>
            <a:r>
              <a:rPr lang="zh-CN" altLang="x-none" sz="3200" dirty="0">
                <a:solidFill>
                  <a:srgbClr val="FF0000"/>
                </a:solidFill>
              </a:rPr>
              <a:t>簇的中心</a:t>
            </a:r>
            <a:r>
              <a:rPr lang="zh-CN" altLang="x-none" sz="3200" dirty="0"/>
              <a:t>；</a:t>
            </a:r>
            <a:endParaRPr lang="en-US" altLang="zh-CN" sz="3200" dirty="0"/>
          </a:p>
          <a:p>
            <a:pPr>
              <a:lnSpc>
                <a:spcPct val="100000"/>
              </a:lnSpc>
            </a:pPr>
            <a:r>
              <a:rPr lang="zh-CN" altLang="x-none" sz="3200" dirty="0">
                <a:solidFill>
                  <a:srgbClr val="0B37FF"/>
                </a:solidFill>
              </a:rPr>
              <a:t>局部密度</a:t>
            </a:r>
            <a:r>
              <a:rPr lang="x-none" altLang="zh-CN" sz="3200">
                <a:solidFill>
                  <a:srgbClr val="0B37FF"/>
                </a:solidFill>
              </a:rPr>
              <a:t>ρi</a:t>
            </a:r>
            <a:r>
              <a:rPr lang="zh-CN" altLang="x-none" sz="3200" dirty="0">
                <a:solidFill>
                  <a:srgbClr val="0B37FF"/>
                </a:solidFill>
              </a:rPr>
              <a:t>较小</a:t>
            </a:r>
            <a:r>
              <a:rPr lang="en-US" altLang="zh-CN" sz="3200" dirty="0">
                <a:solidFill>
                  <a:srgbClr val="0B37FF"/>
                </a:solidFill>
              </a:rPr>
              <a:t>,</a:t>
            </a:r>
            <a:r>
              <a:rPr lang="zh-CN" altLang="x-none" sz="3200" dirty="0">
                <a:solidFill>
                  <a:srgbClr val="0B37FF"/>
                </a:solidFill>
              </a:rPr>
              <a:t>但是</a:t>
            </a:r>
            <a:r>
              <a:rPr lang="zh-CN" altLang="en-US" sz="3200" dirty="0">
                <a:solidFill>
                  <a:srgbClr val="0B37FF"/>
                </a:solidFill>
              </a:rPr>
              <a:t> </a:t>
            </a:r>
            <a:r>
              <a:rPr lang="x-none" altLang="zh-CN" sz="3200" dirty="0">
                <a:solidFill>
                  <a:srgbClr val="0B37FF"/>
                </a:solidFill>
              </a:rPr>
              <a:t>δi</a:t>
            </a:r>
            <a:r>
              <a:rPr lang="zh-CN" altLang="en-US" sz="3200" dirty="0">
                <a:solidFill>
                  <a:srgbClr val="0B37FF"/>
                </a:solidFill>
              </a:rPr>
              <a:t> </a:t>
            </a:r>
            <a:r>
              <a:rPr lang="zh-CN" altLang="x-none" sz="3200" dirty="0">
                <a:solidFill>
                  <a:srgbClr val="0B37FF"/>
                </a:solidFill>
              </a:rPr>
              <a:t>较大的点</a:t>
            </a:r>
            <a:r>
              <a:rPr lang="zh-CN" altLang="x-none" sz="3200" dirty="0"/>
              <a:t>是</a:t>
            </a:r>
            <a:r>
              <a:rPr lang="zh-CN" altLang="x-none" sz="3200" dirty="0">
                <a:solidFill>
                  <a:srgbClr val="FF0000"/>
                </a:solidFill>
              </a:rPr>
              <a:t>异常点</a:t>
            </a:r>
            <a:r>
              <a:rPr lang="zh-CN" altLang="x-none" sz="3200" dirty="0"/>
              <a:t>；</a:t>
            </a:r>
          </a:p>
          <a:p>
            <a:pPr>
              <a:lnSpc>
                <a:spcPct val="100000"/>
              </a:lnSpc>
              <a:buFont typeface="Wingdings" charset="2"/>
              <a:buChar char="p"/>
            </a:pPr>
            <a:r>
              <a:rPr lang="zh-CN" altLang="x-none" sz="3400" dirty="0"/>
              <a:t>确定簇中心之后，其他点按照距离</a:t>
            </a:r>
            <a:r>
              <a:rPr lang="zh-CN" altLang="x-none" sz="3400" dirty="0">
                <a:solidFill>
                  <a:srgbClr val="0B37FF"/>
                </a:solidFill>
              </a:rPr>
              <a:t>已知簇的中心</a:t>
            </a:r>
            <a:r>
              <a:rPr lang="zh-CN" altLang="x-none" sz="3400" dirty="0"/>
              <a:t>最近进行分类</a:t>
            </a:r>
            <a:r>
              <a:rPr lang="zh-CN" altLang="en-US" sz="3400" dirty="0"/>
              <a:t>；</a:t>
            </a:r>
            <a:endParaRPr lang="zh-CN" altLang="x-none" sz="3400" dirty="0"/>
          </a:p>
          <a:p>
            <a:pPr>
              <a:lnSpc>
                <a:spcPct val="100000"/>
              </a:lnSpc>
            </a:pPr>
            <a:endParaRPr lang="zh-CN" altLang="x-none" sz="3200" dirty="0"/>
          </a:p>
        </p:txBody>
      </p:sp>
    </p:spTree>
    <p:extLst>
      <p:ext uri="{BB962C8B-B14F-4D97-AF65-F5344CB8AC3E}">
        <p14:creationId xmlns:p14="http://schemas.microsoft.com/office/powerpoint/2010/main" val="16608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x-none"/>
              <a:t>密度最大值聚类过程</a:t>
            </a:r>
          </a:p>
        </p:txBody>
      </p:sp>
      <p:sp>
        <p:nvSpPr>
          <p:cNvPr id="31747" name="Rectangle 3"/>
          <p:cNvSpPr>
            <a:spLocks noGrp="1" noChangeArrowheads="1"/>
          </p:cNvSpPr>
          <p:nvPr>
            <p:ph type="body" idx="1"/>
          </p:nvPr>
        </p:nvSpPr>
        <p:spPr>
          <a:xfrm>
            <a:off x="51760" y="1018559"/>
            <a:ext cx="9023230" cy="2155962"/>
          </a:xfrm>
        </p:spPr>
        <p:txBody>
          <a:bodyPr>
            <a:normAutofit fontScale="92500"/>
          </a:bodyPr>
          <a:lstStyle/>
          <a:p>
            <a:pPr>
              <a:lnSpc>
                <a:spcPct val="100000"/>
              </a:lnSpc>
            </a:pPr>
            <a:r>
              <a:rPr lang="zh-CN" altLang="x-none" sz="2600" dirty="0">
                <a:solidFill>
                  <a:srgbClr val="C00000"/>
                </a:solidFill>
              </a:rPr>
              <a:t>左图</a:t>
            </a:r>
            <a:r>
              <a:rPr lang="zh-CN" altLang="x-none" sz="2600" dirty="0"/>
              <a:t>是所有点在二维空间的分布</a:t>
            </a:r>
            <a:r>
              <a:rPr lang="x-none" altLang="zh-CN" sz="2600" dirty="0"/>
              <a:t>, </a:t>
            </a:r>
            <a:r>
              <a:rPr lang="zh-CN" altLang="x-none" sz="2600" dirty="0">
                <a:solidFill>
                  <a:srgbClr val="C00000"/>
                </a:solidFill>
              </a:rPr>
              <a:t>右图</a:t>
            </a:r>
            <a:r>
              <a:rPr lang="zh-CN" altLang="x-none" sz="2600" dirty="0"/>
              <a:t>是以</a:t>
            </a:r>
            <a:r>
              <a:rPr lang="zh-CN" altLang="en-US" sz="2600" dirty="0"/>
              <a:t> </a:t>
            </a:r>
            <a:r>
              <a:rPr lang="x-none" altLang="zh-CN" sz="2600" dirty="0">
                <a:solidFill>
                  <a:srgbClr val="0B37FF"/>
                </a:solidFill>
              </a:rPr>
              <a:t>ρ</a:t>
            </a:r>
            <a:r>
              <a:rPr lang="zh-CN" altLang="en-US" sz="2600" dirty="0">
                <a:solidFill>
                  <a:srgbClr val="0B37FF"/>
                </a:solidFill>
              </a:rPr>
              <a:t> </a:t>
            </a:r>
            <a:r>
              <a:rPr lang="zh-CN" altLang="x-none" sz="2600" dirty="0">
                <a:solidFill>
                  <a:srgbClr val="0B37FF"/>
                </a:solidFill>
              </a:rPr>
              <a:t>为横坐标</a:t>
            </a:r>
            <a:r>
              <a:rPr lang="x-none" altLang="zh-CN" sz="2600" dirty="0"/>
              <a:t>, </a:t>
            </a:r>
            <a:r>
              <a:rPr lang="zh-CN" altLang="x-none" sz="2600" dirty="0"/>
              <a:t>以</a:t>
            </a:r>
            <a:r>
              <a:rPr lang="zh-CN" altLang="en-US" sz="2600" dirty="0"/>
              <a:t> </a:t>
            </a:r>
            <a:r>
              <a:rPr lang="x-none" altLang="zh-CN" sz="2600" dirty="0">
                <a:solidFill>
                  <a:srgbClr val="0B37FF"/>
                </a:solidFill>
              </a:rPr>
              <a:t>δ</a:t>
            </a:r>
            <a:r>
              <a:rPr lang="zh-CN" altLang="en-US" sz="2600" dirty="0">
                <a:solidFill>
                  <a:srgbClr val="0B37FF"/>
                </a:solidFill>
              </a:rPr>
              <a:t> </a:t>
            </a:r>
            <a:r>
              <a:rPr lang="zh-CN" altLang="x-none" sz="2600" dirty="0">
                <a:solidFill>
                  <a:srgbClr val="0B37FF"/>
                </a:solidFill>
              </a:rPr>
              <a:t>为纵坐标</a:t>
            </a:r>
            <a:r>
              <a:rPr lang="zh-CN" altLang="x-none" sz="2600" dirty="0"/>
              <a:t>绘制的</a:t>
            </a:r>
            <a:r>
              <a:rPr lang="zh-CN" altLang="x-none" sz="2600" dirty="0">
                <a:solidFill>
                  <a:srgbClr val="0B37FF"/>
                </a:solidFill>
              </a:rPr>
              <a:t>决策图</a:t>
            </a:r>
            <a:r>
              <a:rPr lang="zh-CN" altLang="x-none" sz="2600" dirty="0"/>
              <a:t>。</a:t>
            </a:r>
            <a:endParaRPr lang="en-US" altLang="zh-CN" sz="2600" dirty="0"/>
          </a:p>
          <a:p>
            <a:pPr>
              <a:lnSpc>
                <a:spcPct val="100000"/>
              </a:lnSpc>
            </a:pPr>
            <a:r>
              <a:rPr lang="zh-CN" altLang="x-none" sz="2600" dirty="0"/>
              <a:t>可以看到，</a:t>
            </a:r>
            <a:r>
              <a:rPr lang="x-none" altLang="zh-CN" sz="2600" dirty="0"/>
              <a:t>1</a:t>
            </a:r>
            <a:r>
              <a:rPr lang="zh-CN" altLang="x-none" sz="2600" dirty="0"/>
              <a:t>和</a:t>
            </a:r>
            <a:r>
              <a:rPr lang="x-none" altLang="zh-CN" sz="2600" dirty="0"/>
              <a:t>10</a:t>
            </a:r>
            <a:r>
              <a:rPr lang="zh-CN" altLang="x-none" sz="2600" dirty="0"/>
              <a:t>两个点的</a:t>
            </a:r>
            <a:r>
              <a:rPr lang="zh-CN" altLang="en-US" sz="2600" dirty="0"/>
              <a:t> </a:t>
            </a:r>
            <a:r>
              <a:rPr lang="x-none" altLang="zh-CN" sz="2600" dirty="0">
                <a:solidFill>
                  <a:srgbClr val="C00000"/>
                </a:solidFill>
              </a:rPr>
              <a:t>ρ</a:t>
            </a:r>
            <a:r>
              <a:rPr lang="x-none" altLang="zh-CN" sz="2600" baseline="-25000" dirty="0">
                <a:solidFill>
                  <a:srgbClr val="C00000"/>
                </a:solidFill>
              </a:rPr>
              <a:t>i</a:t>
            </a:r>
            <a:r>
              <a:rPr lang="zh-CN" altLang="en-US" sz="2600" baseline="-25000" dirty="0">
                <a:solidFill>
                  <a:srgbClr val="C00000"/>
                </a:solidFill>
              </a:rPr>
              <a:t> </a:t>
            </a:r>
            <a:r>
              <a:rPr lang="zh-CN" altLang="x-none" sz="2600" dirty="0">
                <a:solidFill>
                  <a:srgbClr val="C00000"/>
                </a:solidFill>
              </a:rPr>
              <a:t>和</a:t>
            </a:r>
            <a:r>
              <a:rPr lang="zh-CN" altLang="en-US" sz="2600" dirty="0">
                <a:solidFill>
                  <a:srgbClr val="C00000"/>
                </a:solidFill>
              </a:rPr>
              <a:t> </a:t>
            </a:r>
            <a:r>
              <a:rPr lang="x-none" altLang="zh-CN" sz="2600" dirty="0">
                <a:solidFill>
                  <a:srgbClr val="C00000"/>
                </a:solidFill>
              </a:rPr>
              <a:t>δ</a:t>
            </a:r>
            <a:r>
              <a:rPr lang="x-none" altLang="zh-CN" sz="2600" baseline="-25000" dirty="0">
                <a:solidFill>
                  <a:srgbClr val="C00000"/>
                </a:solidFill>
              </a:rPr>
              <a:t>i</a:t>
            </a:r>
            <a:r>
              <a:rPr lang="zh-CN" altLang="en-US" sz="2600" baseline="-25000" dirty="0">
                <a:solidFill>
                  <a:srgbClr val="C00000"/>
                </a:solidFill>
              </a:rPr>
              <a:t> </a:t>
            </a:r>
            <a:r>
              <a:rPr lang="zh-CN" altLang="x-none" sz="2600" dirty="0">
                <a:solidFill>
                  <a:srgbClr val="C00000"/>
                </a:solidFill>
              </a:rPr>
              <a:t>都比较大，作为簇的中心点</a:t>
            </a:r>
            <a:r>
              <a:rPr lang="zh-CN" altLang="x-none" sz="2600" dirty="0"/>
              <a:t>。</a:t>
            </a:r>
            <a:endParaRPr lang="en-US" altLang="zh-CN" sz="2600" dirty="0"/>
          </a:p>
          <a:p>
            <a:pPr>
              <a:lnSpc>
                <a:spcPct val="100000"/>
              </a:lnSpc>
            </a:pPr>
            <a:r>
              <a:rPr lang="x-none" altLang="zh-CN" sz="2600" dirty="0"/>
              <a:t>26</a:t>
            </a:r>
            <a:r>
              <a:rPr lang="zh-CN" altLang="x-none" sz="2600" dirty="0"/>
              <a:t>、</a:t>
            </a:r>
            <a:r>
              <a:rPr lang="x-none" altLang="zh-CN" sz="2600" dirty="0"/>
              <a:t>27</a:t>
            </a:r>
            <a:r>
              <a:rPr lang="zh-CN" altLang="x-none" sz="2600" dirty="0"/>
              <a:t>、</a:t>
            </a:r>
            <a:r>
              <a:rPr lang="x-none" altLang="zh-CN" sz="2600" dirty="0"/>
              <a:t>28</a:t>
            </a:r>
            <a:r>
              <a:rPr lang="zh-CN" altLang="x-none" sz="2600" dirty="0"/>
              <a:t>三个点的</a:t>
            </a:r>
            <a:r>
              <a:rPr lang="x-none" altLang="zh-CN" sz="2600" dirty="0">
                <a:solidFill>
                  <a:srgbClr val="C00000"/>
                </a:solidFill>
              </a:rPr>
              <a:t>δi</a:t>
            </a:r>
            <a:r>
              <a:rPr lang="zh-CN" altLang="x-none" sz="2600" dirty="0">
                <a:solidFill>
                  <a:srgbClr val="C00000"/>
                </a:solidFill>
              </a:rPr>
              <a:t>也比较大，但是</a:t>
            </a:r>
            <a:r>
              <a:rPr lang="x-none" altLang="zh-CN" sz="2600" dirty="0">
                <a:solidFill>
                  <a:srgbClr val="C00000"/>
                </a:solidFill>
              </a:rPr>
              <a:t>ρi</a:t>
            </a:r>
            <a:r>
              <a:rPr lang="zh-CN" altLang="x-none" sz="2600" dirty="0">
                <a:solidFill>
                  <a:srgbClr val="C00000"/>
                </a:solidFill>
              </a:rPr>
              <a:t>较小，所以是异常点</a:t>
            </a:r>
            <a:r>
              <a:rPr lang="zh-CN" altLang="x-none" sz="2600" dirty="0"/>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84" y="3174521"/>
            <a:ext cx="7886700" cy="3082750"/>
          </a:xfrm>
          <a:prstGeom prst="rect">
            <a:avLst/>
          </a:prstGeom>
        </p:spPr>
      </p:pic>
      <p:sp>
        <p:nvSpPr>
          <p:cNvPr id="4" name="矩形 3"/>
          <p:cNvSpPr/>
          <p:nvPr/>
        </p:nvSpPr>
        <p:spPr>
          <a:xfrm>
            <a:off x="6341780" y="3020263"/>
            <a:ext cx="1107996" cy="461665"/>
          </a:xfrm>
          <a:prstGeom prst="rect">
            <a:avLst/>
          </a:prstGeom>
        </p:spPr>
        <p:txBody>
          <a:bodyPr wrap="none">
            <a:spAutoFit/>
          </a:bodyPr>
          <a:lstStyle/>
          <a:p>
            <a:r>
              <a:rPr lang="zh-CN" altLang="en-US" sz="2400" b="1">
                <a:solidFill>
                  <a:srgbClr val="0B37FF"/>
                </a:solidFill>
              </a:rPr>
              <a:t>中心点</a:t>
            </a:r>
            <a:endParaRPr lang="zh-CN" altLang="en-US" sz="2400" b="1"/>
          </a:p>
        </p:txBody>
      </p:sp>
      <p:cxnSp>
        <p:nvCxnSpPr>
          <p:cNvPr id="6" name="直线箭头连接符 5"/>
          <p:cNvCxnSpPr/>
          <p:nvPr/>
        </p:nvCxnSpPr>
        <p:spPr>
          <a:xfrm flipH="1">
            <a:off x="6728604" y="3406848"/>
            <a:ext cx="189781" cy="544050"/>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6918385" y="3406848"/>
            <a:ext cx="667752" cy="272025"/>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070941" y="3508354"/>
            <a:ext cx="1107996" cy="461665"/>
          </a:xfrm>
          <a:prstGeom prst="rect">
            <a:avLst/>
          </a:prstGeom>
        </p:spPr>
        <p:txBody>
          <a:bodyPr wrap="none">
            <a:spAutoFit/>
          </a:bodyPr>
          <a:lstStyle/>
          <a:p>
            <a:r>
              <a:rPr lang="zh-CN" altLang="en-US" sz="2400" b="1" dirty="0">
                <a:solidFill>
                  <a:srgbClr val="C00000"/>
                </a:solidFill>
              </a:rPr>
              <a:t>异常点</a:t>
            </a:r>
          </a:p>
        </p:txBody>
      </p:sp>
      <p:sp>
        <p:nvSpPr>
          <p:cNvPr id="12" name="椭圆 11"/>
          <p:cNvSpPr/>
          <p:nvPr/>
        </p:nvSpPr>
        <p:spPr>
          <a:xfrm>
            <a:off x="4899804" y="4107023"/>
            <a:ext cx="500331" cy="1171701"/>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87438" y="3788913"/>
            <a:ext cx="1107996" cy="461665"/>
          </a:xfrm>
          <a:prstGeom prst="rect">
            <a:avLst/>
          </a:prstGeom>
        </p:spPr>
        <p:txBody>
          <a:bodyPr wrap="square">
            <a:spAutoFit/>
          </a:bodyPr>
          <a:lstStyle/>
          <a:p>
            <a:r>
              <a:rPr lang="zh-CN" altLang="en-US" sz="2400" b="1">
                <a:solidFill>
                  <a:srgbClr val="0B37FF"/>
                </a:solidFill>
              </a:rPr>
              <a:t>中心点</a:t>
            </a:r>
            <a:endParaRPr lang="zh-CN" altLang="en-US" sz="2400" b="1"/>
          </a:p>
        </p:txBody>
      </p:sp>
      <p:cxnSp>
        <p:nvCxnSpPr>
          <p:cNvPr id="21" name="直线箭头连接符 20"/>
          <p:cNvCxnSpPr/>
          <p:nvPr/>
        </p:nvCxnSpPr>
        <p:spPr>
          <a:xfrm flipH="1">
            <a:off x="1690777" y="4175498"/>
            <a:ext cx="1273267" cy="71217"/>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a:off x="2964043" y="4175498"/>
            <a:ext cx="415625" cy="500019"/>
          </a:xfrm>
          <a:prstGeom prst="straightConnector1">
            <a:avLst/>
          </a:prstGeom>
          <a:ln w="28575">
            <a:solidFill>
              <a:srgbClr val="0B37FF"/>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032295" y="5072332"/>
            <a:ext cx="500331" cy="517585"/>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2827578" y="5572023"/>
            <a:ext cx="500331" cy="517585"/>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3477089" y="3711226"/>
            <a:ext cx="500331" cy="517585"/>
          </a:xfrm>
          <a:prstGeom prst="ellipse">
            <a:avLst/>
          </a:prstGeom>
          <a:noFill/>
          <a:ln w="28575">
            <a:solidFill>
              <a:srgbClr val="C30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7853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31" y="277891"/>
            <a:ext cx="8280400"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236" y="74465"/>
            <a:ext cx="5934975" cy="3976975"/>
          </a:xfrm>
          <a:prstGeom prst="rect">
            <a:avLst/>
          </a:prstGeom>
        </p:spPr>
      </p:pic>
    </p:spTree>
    <p:extLst>
      <p:ext uri="{BB962C8B-B14F-4D97-AF65-F5344CB8AC3E}">
        <p14:creationId xmlns:p14="http://schemas.microsoft.com/office/powerpoint/2010/main" val="299362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x-none" dirty="0"/>
              <a:t>不同数据下</a:t>
            </a:r>
            <a:r>
              <a:rPr lang="zh-CN" altLang="x-none" dirty="0">
                <a:solidFill>
                  <a:srgbClr val="FF0000"/>
                </a:solidFill>
              </a:rPr>
              <a:t>密度最大值聚类</a:t>
            </a:r>
            <a:r>
              <a:rPr lang="zh-CN" altLang="x-none" dirty="0"/>
              <a:t>的效果</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658" y="944529"/>
            <a:ext cx="6791744" cy="534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75542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481E8-047F-0F4C-B430-DF55672FD9C4}"/>
              </a:ext>
            </a:extLst>
          </p:cNvPr>
          <p:cNvSpPr>
            <a:spLocks noGrp="1"/>
          </p:cNvSpPr>
          <p:nvPr>
            <p:ph type="title"/>
          </p:nvPr>
        </p:nvSpPr>
        <p:spPr/>
        <p:txBody>
          <a:bodyPr/>
          <a:lstStyle/>
          <a:p>
            <a:r>
              <a:rPr kumimoji="1" lang="zh-CN" altLang="en-US" dirty="0"/>
              <a:t>谱聚类</a:t>
            </a:r>
          </a:p>
        </p:txBody>
      </p:sp>
      <p:sp>
        <p:nvSpPr>
          <p:cNvPr id="3" name="内容占位符 2">
            <a:extLst>
              <a:ext uri="{FF2B5EF4-FFF2-40B4-BE49-F238E27FC236}">
                <a16:creationId xmlns:a16="http://schemas.microsoft.com/office/drawing/2014/main" id="{93B53082-6E79-DE44-8FEA-20BE1A77BAE7}"/>
              </a:ext>
            </a:extLst>
          </p:cNvPr>
          <p:cNvSpPr>
            <a:spLocks noGrp="1"/>
          </p:cNvSpPr>
          <p:nvPr>
            <p:ph idx="1"/>
          </p:nvPr>
        </p:nvSpPr>
        <p:spPr/>
        <p:txBody>
          <a:bodyPr>
            <a:normAutofit/>
          </a:bodyPr>
          <a:lstStyle/>
          <a:p>
            <a:r>
              <a:rPr lang="zh-CN" altLang="en-US" sz="2800" dirty="0"/>
              <a:t>谱聚类是从图论中演化出来的算法，后来在聚类中得到了广泛的应用。</a:t>
            </a:r>
            <a:endParaRPr lang="en-US" altLang="zh-CN" sz="2800" dirty="0"/>
          </a:p>
          <a:p>
            <a:r>
              <a:rPr lang="zh-CN" altLang="en-US" sz="2800" dirty="0"/>
              <a:t>它的主要思想是把所有的数据看做空间中的</a:t>
            </a:r>
            <a:r>
              <a:rPr lang="zh-CN" altLang="en-US" sz="2800" dirty="0">
                <a:solidFill>
                  <a:srgbClr val="FF0000"/>
                </a:solidFill>
              </a:rPr>
              <a:t>点</a:t>
            </a:r>
            <a:r>
              <a:rPr lang="zh-CN" altLang="en-US" sz="2800" dirty="0"/>
              <a:t>，这些点之间可以用边连接起来。</a:t>
            </a:r>
            <a:endParaRPr lang="en-US" altLang="zh-CN" sz="2800" dirty="0"/>
          </a:p>
          <a:p>
            <a:r>
              <a:rPr lang="zh-CN" altLang="en-US" sz="2800" dirty="0"/>
              <a:t>距离（相似性）较远的两个点之间的边权重值较低，而距离较近的两个点之间的边权重值较</a:t>
            </a:r>
            <a:endParaRPr lang="en-US" altLang="zh-CN" sz="2800" dirty="0"/>
          </a:p>
          <a:p>
            <a:r>
              <a:rPr lang="zh-CN" altLang="en-US" sz="2800" dirty="0"/>
              <a:t>通过对所有数据点组成的图进行切图，让切图后</a:t>
            </a:r>
            <a:r>
              <a:rPr lang="zh-CN" altLang="en-US" sz="2800" dirty="0">
                <a:solidFill>
                  <a:srgbClr val="FF0000"/>
                </a:solidFill>
              </a:rPr>
              <a:t>不同的子图间边权重和尽可能的低</a:t>
            </a:r>
            <a:r>
              <a:rPr lang="zh-CN" altLang="en-US" sz="2800" dirty="0"/>
              <a:t>，而</a:t>
            </a:r>
            <a:r>
              <a:rPr lang="zh-CN" altLang="en-US" sz="2800" dirty="0">
                <a:solidFill>
                  <a:srgbClr val="FF0000"/>
                </a:solidFill>
              </a:rPr>
              <a:t>子图内的边权重和尽可能的高</a:t>
            </a:r>
            <a:r>
              <a:rPr lang="zh-CN" altLang="en-US" sz="2800" dirty="0"/>
              <a:t>，从而达到聚类的目的。</a:t>
            </a:r>
            <a:endParaRPr kumimoji="1" lang="zh-CN" altLang="en-US" sz="2800" dirty="0"/>
          </a:p>
        </p:txBody>
      </p:sp>
    </p:spTree>
    <p:extLst>
      <p:ext uri="{BB962C8B-B14F-4D97-AF65-F5344CB8AC3E}">
        <p14:creationId xmlns:p14="http://schemas.microsoft.com/office/powerpoint/2010/main" val="2498864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cxnSp>
        <p:nvCxnSpPr>
          <p:cNvPr id="9" name="直线连接符 8">
            <a:extLst>
              <a:ext uri="{FF2B5EF4-FFF2-40B4-BE49-F238E27FC236}">
                <a16:creationId xmlns:a16="http://schemas.microsoft.com/office/drawing/2014/main" id="{B2CC59E3-1227-EE4C-8176-BBCDBF1A659D}"/>
              </a:ext>
            </a:extLst>
          </p:cNvPr>
          <p:cNvCxnSpPr>
            <a:cxnSpLocks/>
          </p:cNvCxnSpPr>
          <p:nvPr/>
        </p:nvCxnSpPr>
        <p:spPr>
          <a:xfrm>
            <a:off x="508660" y="2943102"/>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F7BDD0A-8522-4047-8C56-3C34B7DE39DE}"/>
              </a:ext>
            </a:extLst>
          </p:cNvPr>
          <p:cNvPicPr>
            <a:picLocks noChangeAspect="1"/>
          </p:cNvPicPr>
          <p:nvPr/>
        </p:nvPicPr>
        <p:blipFill>
          <a:blip r:embed="rId2"/>
          <a:stretch>
            <a:fillRect/>
          </a:stretch>
        </p:blipFill>
        <p:spPr>
          <a:xfrm>
            <a:off x="488867" y="988146"/>
            <a:ext cx="8547380" cy="2791374"/>
          </a:xfrm>
          <a:prstGeom prst="rect">
            <a:avLst/>
          </a:prstGeom>
        </p:spPr>
      </p:pic>
    </p:spTree>
    <p:extLst>
      <p:ext uri="{BB962C8B-B14F-4D97-AF65-F5344CB8AC3E}">
        <p14:creationId xmlns:p14="http://schemas.microsoft.com/office/powerpoint/2010/main" val="39868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a:t>
            </a:r>
          </a:p>
        </p:txBody>
      </p:sp>
      <p:sp>
        <p:nvSpPr>
          <p:cNvPr id="5" name="内容占位符 4"/>
          <p:cNvSpPr>
            <a:spLocks noGrp="1"/>
          </p:cNvSpPr>
          <p:nvPr>
            <p:ph idx="1"/>
          </p:nvPr>
        </p:nvSpPr>
        <p:spPr>
          <a:xfrm>
            <a:off x="209073" y="1266822"/>
            <a:ext cx="8812097" cy="4843691"/>
          </a:xfrm>
        </p:spPr>
        <p:txBody>
          <a:bodyPr>
            <a:normAutofit/>
          </a:bodyPr>
          <a:lstStyle/>
          <a:p>
            <a:r>
              <a:rPr altLang="en-US" sz="2800" dirty="0"/>
              <a:t>聚类</a:t>
            </a:r>
            <a:r>
              <a:rPr altLang="en-US" sz="2800" dirty="0">
                <a:solidFill>
                  <a:srgbClr val="FF0000"/>
                </a:solidFill>
              </a:rPr>
              <a:t>性能度量</a:t>
            </a:r>
            <a:r>
              <a:rPr lang="zh-CN" altLang="en-US" sz="2800" dirty="0"/>
              <a:t>，</a:t>
            </a:r>
            <a:r>
              <a:rPr altLang="en-US" sz="2800" dirty="0"/>
              <a:t>亦称为聚类“</a:t>
            </a:r>
            <a:r>
              <a:rPr altLang="en-US" sz="2800" dirty="0">
                <a:solidFill>
                  <a:srgbClr val="FF0000"/>
                </a:solidFill>
              </a:rPr>
              <a:t>有效性指标</a:t>
            </a:r>
            <a:r>
              <a:rPr altLang="en-US" sz="2800" dirty="0"/>
              <a:t>”（</a:t>
            </a:r>
            <a:r>
              <a:rPr lang="en-US" altLang="zh-CN" sz="2800" dirty="0"/>
              <a:t>validity index</a:t>
            </a:r>
            <a:r>
              <a:rPr altLang="en-US" sz="2800" dirty="0"/>
              <a:t>）</a:t>
            </a:r>
            <a:endParaRPr lang="en-US" altLang="en-US" sz="2800" dirty="0"/>
          </a:p>
          <a:p>
            <a:r>
              <a:rPr altLang="en-US" sz="2800" dirty="0"/>
              <a:t>直观来讲：</a:t>
            </a:r>
            <a:endParaRPr lang="en-US" altLang="en-US" sz="2800" dirty="0"/>
          </a:p>
          <a:p>
            <a:pPr marL="514350" indent="-514350">
              <a:buFont typeface="+mj-lt"/>
              <a:buAutoNum type="arabicPeriod"/>
            </a:pPr>
            <a:r>
              <a:rPr lang="zh-CN" altLang="en-US" sz="2800" dirty="0"/>
              <a:t>如果明确了使用的</a:t>
            </a:r>
            <a:r>
              <a:rPr lang="zh-CN" altLang="en-US" sz="2800" dirty="0">
                <a:solidFill>
                  <a:srgbClr val="FF0000"/>
                </a:solidFill>
              </a:rPr>
              <a:t>性能度量</a:t>
            </a:r>
            <a:r>
              <a:rPr lang="zh-CN" altLang="en-US" sz="2800" dirty="0"/>
              <a:t>，则可以直接将其用作聚类过程的</a:t>
            </a:r>
            <a:r>
              <a:rPr lang="zh-CN" altLang="en-US" sz="2800" dirty="0">
                <a:solidFill>
                  <a:srgbClr val="FF0000"/>
                </a:solidFill>
              </a:rPr>
              <a:t>优化指标</a:t>
            </a:r>
            <a:r>
              <a:rPr lang="zh-CN" altLang="en-US" sz="2800" dirty="0"/>
              <a:t>，得到符合指标的聚类效果。</a:t>
            </a:r>
            <a:endParaRPr lang="en-US" altLang="zh-CN" sz="2800" dirty="0"/>
          </a:p>
          <a:p>
            <a:pPr marL="514350" indent="-514350">
              <a:buFont typeface="+mj-lt"/>
              <a:buAutoNum type="arabicPeriod"/>
            </a:pPr>
            <a:r>
              <a:rPr lang="zh-CN" altLang="en-US" sz="2800" dirty="0"/>
              <a:t>我们希望“</a:t>
            </a:r>
            <a:r>
              <a:rPr lang="zh-CN" altLang="en-US" sz="2800" dirty="0">
                <a:solidFill>
                  <a:srgbClr val="FF0000"/>
                </a:solidFill>
              </a:rPr>
              <a:t>物以类聚</a:t>
            </a:r>
            <a:r>
              <a:rPr lang="zh-CN" altLang="en-US" sz="2800" dirty="0"/>
              <a:t>”，即同一簇的样本尽可能彼此相似，不同簇的样本尽可能不同。换言之，</a:t>
            </a:r>
            <a:r>
              <a:rPr altLang="en-US" sz="2800" dirty="0"/>
              <a:t>聚类结果的“</a:t>
            </a:r>
            <a:r>
              <a:rPr altLang="en-US" sz="2800" dirty="0">
                <a:solidFill>
                  <a:srgbClr val="FF0000"/>
                </a:solidFill>
              </a:rPr>
              <a:t>簇内相似度</a:t>
            </a:r>
            <a:r>
              <a:rPr altLang="en-US" sz="2800" dirty="0"/>
              <a:t>”（</a:t>
            </a:r>
            <a:r>
              <a:rPr lang="en-US" altLang="zh-CN" sz="2800" dirty="0"/>
              <a:t>intra-cluster similarity</a:t>
            </a:r>
            <a:r>
              <a:rPr altLang="en-US" sz="2800" dirty="0"/>
              <a:t>）高</a:t>
            </a:r>
            <a:r>
              <a:rPr lang="zh-CN" altLang="en-US" sz="2800" dirty="0"/>
              <a:t>，</a:t>
            </a:r>
            <a:r>
              <a:rPr altLang="en-US" sz="2800" dirty="0"/>
              <a:t>且“</a:t>
            </a:r>
            <a:r>
              <a:rPr altLang="en-US" sz="2800" dirty="0">
                <a:solidFill>
                  <a:srgbClr val="FF0000"/>
                </a:solidFill>
              </a:rPr>
              <a:t>簇间相似度</a:t>
            </a:r>
            <a:r>
              <a:rPr altLang="en-US" sz="2800" dirty="0"/>
              <a:t>”（</a:t>
            </a:r>
            <a:r>
              <a:rPr lang="en-US" altLang="en-US" sz="2800" dirty="0"/>
              <a:t>inter-cluster similarity</a:t>
            </a:r>
            <a:r>
              <a:rPr altLang="en-US" sz="2800" dirty="0"/>
              <a:t>）低，这样的聚类效果较好</a:t>
            </a:r>
            <a:r>
              <a:rPr lang="en-US" altLang="en-US" sz="2800" dirty="0"/>
              <a:t>.</a:t>
            </a:r>
          </a:p>
          <a:p>
            <a:pPr>
              <a:buNone/>
            </a:pPr>
            <a:endParaRPr lang="zh-CN" altLang="en-US" sz="2800" dirty="0"/>
          </a:p>
        </p:txBody>
      </p:sp>
    </p:spTree>
    <p:extLst>
      <p:ext uri="{BB962C8B-B14F-4D97-AF65-F5344CB8AC3E}">
        <p14:creationId xmlns:p14="http://schemas.microsoft.com/office/powerpoint/2010/main" val="34900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2B7F5-A9EA-B84C-B980-CE404A1F6CCD}"/>
              </a:ext>
            </a:extLst>
          </p:cNvPr>
          <p:cNvSpPr>
            <a:spLocks noGrp="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zh-CN" altLang="en-US" dirty="0">
                <a:solidFill>
                  <a:srgbClr val="16754D"/>
                </a:solidFill>
              </a:rPr>
              <a:t>相似度矩阵</a:t>
            </a:r>
            <a:endParaRPr kumimoji="1" lang="zh-CN" altLang="en-US" dirty="0"/>
          </a:p>
        </p:txBody>
      </p:sp>
      <p:sp>
        <p:nvSpPr>
          <p:cNvPr id="3" name="内容占位符 2">
            <a:extLst>
              <a:ext uri="{FF2B5EF4-FFF2-40B4-BE49-F238E27FC236}">
                <a16:creationId xmlns:a16="http://schemas.microsoft.com/office/drawing/2014/main" id="{19500452-0F54-3F40-B8FE-B4213F183B76}"/>
              </a:ext>
            </a:extLst>
          </p:cNvPr>
          <p:cNvSpPr>
            <a:spLocks noGrp="1"/>
          </p:cNvSpPr>
          <p:nvPr>
            <p:ph idx="1"/>
          </p:nvPr>
        </p:nvSpPr>
        <p:spPr/>
        <p:txBody>
          <a:bodyPr/>
          <a:lstStyle/>
          <a:p>
            <a:r>
              <a:rPr lang="zh-CN" altLang="en-US" sz="2800" dirty="0"/>
              <a:t>如何定义权重：基本思想是，距离较远的两个点之间的边权重值较低，而距离较近的两个点之间的边权重值较高，不过这仅仅是定性，我们需要定量的权重值。</a:t>
            </a:r>
            <a:endParaRPr lang="en-US" altLang="zh-CN" sz="2800" dirty="0"/>
          </a:p>
          <a:p>
            <a:r>
              <a:rPr lang="zh-CN" altLang="en-US" sz="2800" dirty="0"/>
              <a:t>定义邻接矩阵</a:t>
            </a:r>
            <a:r>
              <a:rPr lang="en-US" altLang="zh-CN" sz="2800" dirty="0"/>
              <a:t>W</a:t>
            </a:r>
            <a:r>
              <a:rPr lang="zh-CN" altLang="en-US" sz="2800" dirty="0"/>
              <a:t>的方法有三类。</a:t>
            </a:r>
            <a:r>
              <a:rPr lang="el-GR" altLang="zh-CN" sz="2800" dirty="0"/>
              <a:t>ϵ-</a:t>
            </a:r>
            <a:r>
              <a:rPr lang="zh-CN" altLang="en-US" sz="2800" dirty="0"/>
              <a:t>邻近法，</a:t>
            </a:r>
            <a:r>
              <a:rPr lang="en-US" altLang="zh-CN" sz="2800" dirty="0"/>
              <a:t>K</a:t>
            </a:r>
            <a:r>
              <a:rPr lang="zh-CN" altLang="en-US" sz="2800" dirty="0"/>
              <a:t>邻近法和全连接法。</a:t>
            </a:r>
          </a:p>
          <a:p>
            <a:endParaRPr kumimoji="1" lang="zh-CN" altLang="en-US" dirty="0"/>
          </a:p>
        </p:txBody>
      </p:sp>
    </p:spTree>
    <p:extLst>
      <p:ext uri="{BB962C8B-B14F-4D97-AF65-F5344CB8AC3E}">
        <p14:creationId xmlns:p14="http://schemas.microsoft.com/office/powerpoint/2010/main" val="138951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78A80-0DC7-AB45-A755-E28F134540AC}"/>
              </a:ext>
            </a:extLst>
          </p:cNvPr>
          <p:cNvSpPr>
            <a:spLocks noGrp="1"/>
          </p:cNvSpPr>
          <p:nvPr>
            <p:ph type="title"/>
          </p:nvPr>
        </p:nvSpPr>
        <p:spPr/>
        <p:txBody>
          <a:bodyPr/>
          <a:lstStyle/>
          <a:p>
            <a:r>
              <a:rPr lang="el-GR" altLang="zh-CN" dirty="0"/>
              <a:t>ϵ-</a:t>
            </a:r>
            <a:r>
              <a:rPr lang="zh-CN" altLang="en-US" dirty="0"/>
              <a:t>邻近法</a:t>
            </a:r>
            <a:endParaRPr kumimoji="1" lang="zh-CN" altLang="en-US" dirty="0"/>
          </a:p>
        </p:txBody>
      </p:sp>
      <p:sp>
        <p:nvSpPr>
          <p:cNvPr id="3" name="内容占位符 2">
            <a:extLst>
              <a:ext uri="{FF2B5EF4-FFF2-40B4-BE49-F238E27FC236}">
                <a16:creationId xmlns:a16="http://schemas.microsoft.com/office/drawing/2014/main" id="{370701AB-F787-8442-A9B9-99BD6CBD910C}"/>
              </a:ext>
            </a:extLst>
          </p:cNvPr>
          <p:cNvSpPr>
            <a:spLocks noGrp="1"/>
          </p:cNvSpPr>
          <p:nvPr>
            <p:ph idx="1"/>
          </p:nvPr>
        </p:nvSpPr>
        <p:spPr/>
        <p:txBody>
          <a:bodyPr/>
          <a:lstStyle/>
          <a:p>
            <a:r>
              <a:rPr lang="zh-CN" altLang="en-US" dirty="0"/>
              <a:t>对于</a:t>
            </a:r>
            <a:r>
              <a:rPr lang="el-GR" altLang="zh-CN" dirty="0"/>
              <a:t>ϵ-</a:t>
            </a:r>
            <a:r>
              <a:rPr lang="zh-CN" altLang="en-US" dirty="0"/>
              <a:t>邻近法，它设置了一个距离阈值</a:t>
            </a:r>
            <a:r>
              <a:rPr lang="el-GR" altLang="zh-CN" dirty="0"/>
              <a:t>ϵ</a:t>
            </a:r>
            <a:r>
              <a:rPr lang="zh-CN" altLang="el-GR" dirty="0"/>
              <a:t>，</a:t>
            </a:r>
            <a:r>
              <a:rPr lang="zh-CN" altLang="en-US" dirty="0"/>
              <a:t>然后用欧式距离</a:t>
            </a:r>
            <a:r>
              <a:rPr lang="en-US" altLang="zh-CN" dirty="0" err="1"/>
              <a:t>s</a:t>
            </a:r>
            <a:r>
              <a:rPr lang="en-US" altLang="zh-CN" baseline="-25000" dirty="0" err="1"/>
              <a:t>ij</a:t>
            </a:r>
            <a:r>
              <a:rPr lang="zh-CN" altLang="en-US" dirty="0"/>
              <a:t>度量任意两点</a:t>
            </a:r>
            <a:r>
              <a:rPr lang="en-US" altLang="zh-CN" dirty="0"/>
              <a:t>x</a:t>
            </a:r>
            <a:r>
              <a:rPr lang="en-US" altLang="zh-CN" baseline="-25000" dirty="0"/>
              <a:t>i</a:t>
            </a:r>
            <a:r>
              <a:rPr lang="zh-CN" altLang="en-US" dirty="0"/>
              <a:t>和</a:t>
            </a:r>
            <a:r>
              <a:rPr lang="en-US" altLang="zh-CN" dirty="0" err="1"/>
              <a:t>x</a:t>
            </a:r>
            <a:r>
              <a:rPr lang="en-US" altLang="zh-CN" baseline="-25000" dirty="0" err="1"/>
              <a:t>j</a:t>
            </a:r>
            <a:r>
              <a:rPr lang="zh-CN" altLang="en-US" dirty="0"/>
              <a:t>的距离。即</a:t>
            </a:r>
            <a:r>
              <a:rPr lang="en-US" altLang="zh-CN" dirty="0" err="1"/>
              <a:t>s</a:t>
            </a:r>
            <a:r>
              <a:rPr lang="en-US" altLang="zh-CN" baseline="-25000" dirty="0" err="1"/>
              <a:t>ij</a:t>
            </a:r>
            <a:r>
              <a:rPr lang="en-US" altLang="zh-CN" dirty="0"/>
              <a:t>=||x</a:t>
            </a:r>
            <a:r>
              <a:rPr lang="en-US" altLang="zh-CN" baseline="-25000" dirty="0"/>
              <a:t>i</a:t>
            </a:r>
            <a:r>
              <a:rPr lang="en-US" altLang="zh-CN" dirty="0"/>
              <a:t>−</a:t>
            </a:r>
            <a:r>
              <a:rPr lang="en-US" altLang="zh-CN" dirty="0" err="1"/>
              <a:t>x</a:t>
            </a:r>
            <a:r>
              <a:rPr lang="en-US" altLang="zh-CN" baseline="-25000" dirty="0" err="1"/>
              <a:t>j</a:t>
            </a:r>
            <a:r>
              <a:rPr lang="en-US" altLang="zh-CN" dirty="0"/>
              <a:t>||</a:t>
            </a:r>
            <a:r>
              <a:rPr lang="en-US" altLang="zh-CN" baseline="30000" dirty="0"/>
              <a:t>2</a:t>
            </a:r>
            <a:r>
              <a:rPr lang="en-US" altLang="zh-CN" dirty="0"/>
              <a:t>,  </a:t>
            </a:r>
            <a:r>
              <a:rPr lang="zh-CN" altLang="en-US" dirty="0"/>
              <a:t>然后根据如下公式来定义邻接矩阵</a:t>
            </a:r>
            <a:r>
              <a:rPr lang="en-US" altLang="zh-CN" dirty="0"/>
              <a:t>W</a:t>
            </a:r>
            <a:r>
              <a:rPr lang="zh-CN" altLang="en-US" dirty="0"/>
              <a:t>如下：</a:t>
            </a:r>
            <a:endParaRPr kumimoji="1" lang="zh-CN" altLang="en-US" dirty="0"/>
          </a:p>
        </p:txBody>
      </p:sp>
      <p:pic>
        <p:nvPicPr>
          <p:cNvPr id="4" name="图片 3">
            <a:extLst>
              <a:ext uri="{FF2B5EF4-FFF2-40B4-BE49-F238E27FC236}">
                <a16:creationId xmlns:a16="http://schemas.microsoft.com/office/drawing/2014/main" id="{171A1EA3-2220-A046-9DA7-BC893D0A1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350" y="2646023"/>
            <a:ext cx="3060700" cy="977900"/>
          </a:xfrm>
          <a:prstGeom prst="rect">
            <a:avLst/>
          </a:prstGeom>
        </p:spPr>
      </p:pic>
      <p:sp>
        <p:nvSpPr>
          <p:cNvPr id="5" name="矩形 4">
            <a:extLst>
              <a:ext uri="{FF2B5EF4-FFF2-40B4-BE49-F238E27FC236}">
                <a16:creationId xmlns:a16="http://schemas.microsoft.com/office/drawing/2014/main" id="{CFAB24E4-0D01-5841-B6E9-710968A4D045}"/>
              </a:ext>
            </a:extLst>
          </p:cNvPr>
          <p:cNvSpPr/>
          <p:nvPr/>
        </p:nvSpPr>
        <p:spPr>
          <a:xfrm>
            <a:off x="1447800" y="4788244"/>
            <a:ext cx="4572000" cy="646331"/>
          </a:xfrm>
          <a:prstGeom prst="rect">
            <a:avLst/>
          </a:prstGeom>
        </p:spPr>
        <p:txBody>
          <a:bodyPr>
            <a:spAutoFit/>
          </a:bodyPr>
          <a:lstStyle/>
          <a:p>
            <a:r>
              <a:rPr lang="zh-CN" altLang="en-US" dirty="0">
                <a:solidFill>
                  <a:srgbClr val="000000"/>
                </a:solidFill>
                <a:latin typeface="Verdana" panose="020B0604030504040204" pitchFamily="34" charset="0"/>
              </a:rPr>
              <a:t>两点间的权重要不就是</a:t>
            </a:r>
            <a:r>
              <a:rPr lang="el-GR" altLang="zh-CN" dirty="0">
                <a:solidFill>
                  <a:srgbClr val="000000"/>
                </a:solidFill>
                <a:latin typeface="MathJax_Math-italic"/>
              </a:rPr>
              <a:t>ϵ</a:t>
            </a:r>
            <a:r>
              <a:rPr lang="el-GR"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要不就是</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，没有其他的信息了。距离远近度量很不精确</a:t>
            </a:r>
            <a:endParaRPr lang="zh-CN" altLang="en-US" dirty="0"/>
          </a:p>
        </p:txBody>
      </p:sp>
      <p:pic>
        <p:nvPicPr>
          <p:cNvPr id="6" name="图片 5">
            <a:extLst>
              <a:ext uri="{FF2B5EF4-FFF2-40B4-BE49-F238E27FC236}">
                <a16:creationId xmlns:a16="http://schemas.microsoft.com/office/drawing/2014/main" id="{369037C8-EA05-8F48-8B1F-219637369824}"/>
              </a:ext>
            </a:extLst>
          </p:cNvPr>
          <p:cNvPicPr>
            <a:picLocks noChangeAspect="1"/>
          </p:cNvPicPr>
          <p:nvPr/>
        </p:nvPicPr>
        <p:blipFill>
          <a:blip r:embed="rId3"/>
          <a:stretch>
            <a:fillRect/>
          </a:stretch>
        </p:blipFill>
        <p:spPr>
          <a:xfrm>
            <a:off x="5467027" y="3710783"/>
            <a:ext cx="3200400" cy="990600"/>
          </a:xfrm>
          <a:prstGeom prst="rect">
            <a:avLst/>
          </a:prstGeom>
        </p:spPr>
      </p:pic>
    </p:spTree>
    <p:extLst>
      <p:ext uri="{BB962C8B-B14F-4D97-AF65-F5344CB8AC3E}">
        <p14:creationId xmlns:p14="http://schemas.microsoft.com/office/powerpoint/2010/main" val="378859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D816B-4843-AA46-8F33-D658326D7756}"/>
              </a:ext>
            </a:extLst>
          </p:cNvPr>
          <p:cNvSpPr>
            <a:spLocks noGrp="1"/>
          </p:cNvSpPr>
          <p:nvPr>
            <p:ph type="title"/>
          </p:nvPr>
        </p:nvSpPr>
        <p:spPr/>
        <p:txBody>
          <a:bodyPr/>
          <a:lstStyle/>
          <a:p>
            <a:r>
              <a:rPr lang="zh-CN" altLang="en-US" dirty="0"/>
              <a:t>全连接法</a:t>
            </a:r>
            <a:endParaRPr kumimoji="1" lang="zh-CN" altLang="en-US" dirty="0"/>
          </a:p>
        </p:txBody>
      </p:sp>
      <p:sp>
        <p:nvSpPr>
          <p:cNvPr id="3" name="内容占位符 2">
            <a:extLst>
              <a:ext uri="{FF2B5EF4-FFF2-40B4-BE49-F238E27FC236}">
                <a16:creationId xmlns:a16="http://schemas.microsoft.com/office/drawing/2014/main" id="{1B4E78DC-0D13-F741-A7F8-502B08A5DE85}"/>
              </a:ext>
            </a:extLst>
          </p:cNvPr>
          <p:cNvSpPr>
            <a:spLocks noGrp="1"/>
          </p:cNvSpPr>
          <p:nvPr>
            <p:ph idx="1"/>
          </p:nvPr>
        </p:nvSpPr>
        <p:spPr/>
        <p:txBody>
          <a:bodyPr/>
          <a:lstStyle/>
          <a:p>
            <a:r>
              <a:rPr lang="zh-CN" altLang="en-US" dirty="0"/>
              <a:t>第三种定义邻接矩阵</a:t>
            </a:r>
            <a:r>
              <a:rPr lang="en-US" altLang="zh-CN" dirty="0"/>
              <a:t>W</a:t>
            </a:r>
            <a:r>
              <a:rPr lang="zh-CN" altLang="en-US" dirty="0"/>
              <a:t>的方法是</a:t>
            </a:r>
            <a:r>
              <a:rPr lang="zh-CN" altLang="en-US" dirty="0">
                <a:solidFill>
                  <a:srgbClr val="FF0000"/>
                </a:solidFill>
              </a:rPr>
              <a:t>全连接法</a:t>
            </a:r>
            <a:r>
              <a:rPr lang="zh-CN" altLang="en-US" dirty="0"/>
              <a:t>，相比前两种方法，第三种方法所有的点之间的权重值都大于</a:t>
            </a:r>
            <a:r>
              <a:rPr lang="en-US" altLang="zh-CN" dirty="0"/>
              <a:t>0</a:t>
            </a:r>
            <a:r>
              <a:rPr lang="zh-CN" altLang="en-US" dirty="0"/>
              <a:t>，因此称之为全连接法</a:t>
            </a:r>
            <a:endParaRPr lang="en-US" altLang="zh-CN" dirty="0"/>
          </a:p>
          <a:p>
            <a:r>
              <a:rPr lang="zh-CN" altLang="en-US" dirty="0"/>
              <a:t>可以选择不同的核函数来定义边权重，常用的有多项式核函数，高斯核函数和</a:t>
            </a:r>
            <a:r>
              <a:rPr lang="en-US" altLang="zh-CN" dirty="0"/>
              <a:t>Sigmoid</a:t>
            </a:r>
            <a:r>
              <a:rPr lang="zh-CN" altLang="en-US" dirty="0"/>
              <a:t>核函数。最常用的是高斯核函数</a:t>
            </a:r>
            <a:r>
              <a:rPr lang="en-US" altLang="zh-CN" dirty="0"/>
              <a:t>RBF</a:t>
            </a:r>
            <a:r>
              <a:rPr lang="zh-CN" altLang="en-US" dirty="0"/>
              <a:t>，此时相似矩阵和邻接矩阵相同：</a:t>
            </a:r>
            <a:endParaRPr kumimoji="1" lang="zh-CN" altLang="en-US" dirty="0"/>
          </a:p>
        </p:txBody>
      </p:sp>
      <p:pic>
        <p:nvPicPr>
          <p:cNvPr id="4" name="图片 3">
            <a:extLst>
              <a:ext uri="{FF2B5EF4-FFF2-40B4-BE49-F238E27FC236}">
                <a16:creationId xmlns:a16="http://schemas.microsoft.com/office/drawing/2014/main" id="{A0937AD6-D201-974D-9604-318497F30812}"/>
              </a:ext>
            </a:extLst>
          </p:cNvPr>
          <p:cNvPicPr>
            <a:picLocks noChangeAspect="1"/>
          </p:cNvPicPr>
          <p:nvPr/>
        </p:nvPicPr>
        <p:blipFill>
          <a:blip r:embed="rId2"/>
          <a:stretch>
            <a:fillRect/>
          </a:stretch>
        </p:blipFill>
        <p:spPr>
          <a:xfrm>
            <a:off x="2569813" y="3422004"/>
            <a:ext cx="2857500" cy="850900"/>
          </a:xfrm>
          <a:prstGeom prst="rect">
            <a:avLst/>
          </a:prstGeom>
        </p:spPr>
      </p:pic>
    </p:spTree>
    <p:extLst>
      <p:ext uri="{BB962C8B-B14F-4D97-AF65-F5344CB8AC3E}">
        <p14:creationId xmlns:p14="http://schemas.microsoft.com/office/powerpoint/2010/main" val="3494030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0164C-DD4A-854D-A86E-BF1E31C8EB73}"/>
              </a:ext>
            </a:extLst>
          </p:cNvPr>
          <p:cNvSpPr>
            <a:spLocks noGrp="1"/>
          </p:cNvSpPr>
          <p:nvPr>
            <p:ph type="title"/>
          </p:nvPr>
        </p:nvSpPr>
        <p:spPr/>
        <p:txBody>
          <a:bodyPr/>
          <a:lstStyle/>
          <a:p>
            <a:r>
              <a:rPr lang="en-US" altLang="zh-CN" dirty="0"/>
              <a:t>K</a:t>
            </a:r>
            <a:r>
              <a:rPr lang="zh-CN" altLang="en-US" dirty="0"/>
              <a:t>邻近法</a:t>
            </a:r>
            <a:endParaRPr kumimoji="1" lang="zh-CN" altLang="en-US" dirty="0"/>
          </a:p>
        </p:txBody>
      </p:sp>
      <p:sp>
        <p:nvSpPr>
          <p:cNvPr id="3" name="内容占位符 2">
            <a:extLst>
              <a:ext uri="{FF2B5EF4-FFF2-40B4-BE49-F238E27FC236}">
                <a16:creationId xmlns:a16="http://schemas.microsoft.com/office/drawing/2014/main" id="{0589272F-526E-E04F-B6EA-02906F2F3025}"/>
              </a:ext>
            </a:extLst>
          </p:cNvPr>
          <p:cNvSpPr>
            <a:spLocks noGrp="1"/>
          </p:cNvSpPr>
          <p:nvPr>
            <p:ph idx="1"/>
          </p:nvPr>
        </p:nvSpPr>
        <p:spPr/>
        <p:txBody>
          <a:bodyPr/>
          <a:lstStyle/>
          <a:p>
            <a:r>
              <a:rPr lang="en-US" altLang="zh-CN" dirty="0"/>
              <a:t>K</a:t>
            </a:r>
            <a:r>
              <a:rPr lang="zh-CN" altLang="en-US" dirty="0"/>
              <a:t>邻近法，利用</a:t>
            </a:r>
            <a:r>
              <a:rPr lang="en-US" altLang="zh-CN" dirty="0"/>
              <a:t>KNN</a:t>
            </a:r>
            <a:r>
              <a:rPr lang="zh-CN" altLang="en-US" dirty="0"/>
              <a:t>算法遍历所有的样本点，取每个样本最近的</a:t>
            </a:r>
            <a:r>
              <a:rPr lang="en-US" altLang="zh-CN" dirty="0"/>
              <a:t>k</a:t>
            </a:r>
            <a:r>
              <a:rPr lang="zh-CN" altLang="en-US" dirty="0"/>
              <a:t>个点作为近邻，只有和样本距离最近的</a:t>
            </a:r>
            <a:r>
              <a:rPr lang="en-US" altLang="zh-CN" dirty="0"/>
              <a:t>k</a:t>
            </a:r>
            <a:r>
              <a:rPr lang="zh-CN" altLang="en-US" dirty="0"/>
              <a:t>个点之间的</a:t>
            </a:r>
            <a:r>
              <a:rPr lang="en-US" altLang="zh-CN" dirty="0" err="1"/>
              <a:t>w</a:t>
            </a:r>
            <a:r>
              <a:rPr lang="en-US" altLang="zh-CN" baseline="-25000" dirty="0" err="1"/>
              <a:t>ij</a:t>
            </a:r>
            <a:r>
              <a:rPr lang="en-US" altLang="zh-CN" dirty="0"/>
              <a:t>&gt;0</a:t>
            </a:r>
            <a:r>
              <a:rPr lang="zh-CN" altLang="en-US" dirty="0"/>
              <a:t>。</a:t>
            </a:r>
            <a:endParaRPr lang="en-US" altLang="zh-CN" dirty="0"/>
          </a:p>
          <a:p>
            <a:r>
              <a:rPr lang="zh-CN" altLang="en-US" dirty="0"/>
              <a:t>但是这种方法会造成重构之后的邻接矩阵</a:t>
            </a:r>
            <a:r>
              <a:rPr lang="en-US" altLang="zh-CN" dirty="0"/>
              <a:t>W</a:t>
            </a:r>
            <a:r>
              <a:rPr lang="zh-CN" altLang="en-US" dirty="0"/>
              <a:t>非对称，为了使</a:t>
            </a:r>
            <a:r>
              <a:rPr lang="en-US" altLang="zh-CN" dirty="0"/>
              <a:t>W</a:t>
            </a:r>
            <a:r>
              <a:rPr lang="zh-CN" altLang="en-US" dirty="0"/>
              <a:t>矩阵对称，有下面的做法：</a:t>
            </a:r>
            <a:endParaRPr kumimoji="1" lang="zh-CN" altLang="en-US" dirty="0"/>
          </a:p>
        </p:txBody>
      </p:sp>
      <p:pic>
        <p:nvPicPr>
          <p:cNvPr id="4" name="图片 3">
            <a:extLst>
              <a:ext uri="{FF2B5EF4-FFF2-40B4-BE49-F238E27FC236}">
                <a16:creationId xmlns:a16="http://schemas.microsoft.com/office/drawing/2014/main" id="{E7821161-107D-3444-8397-8F0114ABB4B9}"/>
              </a:ext>
            </a:extLst>
          </p:cNvPr>
          <p:cNvPicPr>
            <a:picLocks noChangeAspect="1"/>
          </p:cNvPicPr>
          <p:nvPr/>
        </p:nvPicPr>
        <p:blipFill>
          <a:blip r:embed="rId2"/>
          <a:stretch>
            <a:fillRect/>
          </a:stretch>
        </p:blipFill>
        <p:spPr>
          <a:xfrm>
            <a:off x="396875" y="2542957"/>
            <a:ext cx="8343900" cy="2971800"/>
          </a:xfrm>
          <a:prstGeom prst="rect">
            <a:avLst/>
          </a:prstGeom>
        </p:spPr>
      </p:pic>
      <p:pic>
        <p:nvPicPr>
          <p:cNvPr id="6" name="图片 5">
            <a:extLst>
              <a:ext uri="{FF2B5EF4-FFF2-40B4-BE49-F238E27FC236}">
                <a16:creationId xmlns:a16="http://schemas.microsoft.com/office/drawing/2014/main" id="{6D8A873C-E7F9-3941-BCE9-EFDF3BC18AF3}"/>
              </a:ext>
            </a:extLst>
          </p:cNvPr>
          <p:cNvPicPr>
            <a:picLocks noChangeAspect="1"/>
          </p:cNvPicPr>
          <p:nvPr/>
        </p:nvPicPr>
        <p:blipFill>
          <a:blip r:embed="rId3"/>
          <a:stretch>
            <a:fillRect/>
          </a:stretch>
        </p:blipFill>
        <p:spPr>
          <a:xfrm>
            <a:off x="5652577" y="4028857"/>
            <a:ext cx="1930400" cy="381000"/>
          </a:xfrm>
          <a:prstGeom prst="rect">
            <a:avLst/>
          </a:prstGeom>
        </p:spPr>
      </p:pic>
    </p:spTree>
    <p:extLst>
      <p:ext uri="{BB962C8B-B14F-4D97-AF65-F5344CB8AC3E}">
        <p14:creationId xmlns:p14="http://schemas.microsoft.com/office/powerpoint/2010/main" val="3860556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D014BE7-5186-C94E-B8D8-680D7CDE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46" y="2146344"/>
            <a:ext cx="2070100" cy="756037"/>
          </a:xfrm>
          <a:prstGeom prst="rect">
            <a:avLst/>
          </a:prstGeom>
        </p:spPr>
      </p:pic>
      <p:sp>
        <p:nvSpPr>
          <p:cNvPr id="27" name="内容占位符 1"/>
          <p:cNvSpPr txBox="1">
            <a:spLocks/>
          </p:cNvSpPr>
          <p:nvPr/>
        </p:nvSpPr>
        <p:spPr>
          <a:xfrm>
            <a:off x="97651" y="914400"/>
            <a:ext cx="8970149" cy="5105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a:xfrm>
            <a:off x="39935" y="62736"/>
            <a:ext cx="8799265" cy="787400"/>
          </a:xfrm>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250051" y="1066800"/>
            <a:ext cx="8817749" cy="56388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CN" altLang="en-US" sz="2800" b="1" dirty="0">
                <a:latin typeface="STXinwei" charset="-122"/>
              </a:rPr>
              <a:t>特征分解（</a:t>
            </a:r>
            <a:r>
              <a:rPr lang="en-US" altLang="zh-CN" sz="2800" b="1" dirty="0">
                <a:latin typeface="STXinwei" charset="-122"/>
              </a:rPr>
              <a:t>Eigen</a:t>
            </a:r>
            <a:r>
              <a:rPr lang="zh-Hans" altLang="en-US" sz="2800" b="1" dirty="0">
                <a:latin typeface="STXinwei" charset="-122"/>
              </a:rPr>
              <a:t> </a:t>
            </a:r>
            <a:r>
              <a:rPr lang="en-US" altLang="zh-CN" sz="2800" b="1" dirty="0">
                <a:latin typeface="STXinwei" charset="-122"/>
              </a:rPr>
              <a:t>decomposition</a:t>
            </a:r>
            <a:r>
              <a:rPr lang="zh-CN" altLang="en-US" sz="2800" b="1" dirty="0">
                <a:latin typeface="STXinwei" charset="-122"/>
              </a:rPr>
              <a:t>），又称谱分解（</a:t>
            </a:r>
            <a:r>
              <a:rPr lang="en-US" altLang="zh-CN" sz="2800" b="1" dirty="0">
                <a:latin typeface="STXinwei" charset="-122"/>
              </a:rPr>
              <a:t>Spectral decomposition</a:t>
            </a:r>
            <a:r>
              <a:rPr lang="zh-CN" altLang="en-US" sz="2800" b="1" dirty="0">
                <a:latin typeface="STXinwei" charset="-122"/>
              </a:rPr>
              <a:t>）</a:t>
            </a:r>
            <a:endParaRPr lang="en-US" altLang="zh-CN" sz="2800" b="1" dirty="0">
              <a:latin typeface="STXinwei" charset="-122"/>
            </a:endParaRPr>
          </a:p>
          <a:p>
            <a:pPr marL="360000">
              <a:lnSpc>
                <a:spcPct val="120000"/>
              </a:lnSpc>
            </a:pPr>
            <a:r>
              <a:rPr lang="zh-CN" altLang="en-US" sz="2800" b="1" dirty="0">
                <a:latin typeface="STXinwei" charset="-122"/>
              </a:rPr>
              <a:t>对于</a:t>
            </a:r>
            <a:r>
              <a:rPr lang="zh-CN" altLang="en-US" sz="2800" b="1" dirty="0">
                <a:solidFill>
                  <a:srgbClr val="102DFF"/>
                </a:solidFill>
                <a:latin typeface="STXinwei" charset="-122"/>
              </a:rPr>
              <a:t>方阵</a:t>
            </a:r>
            <a:r>
              <a:rPr lang="zh-Hans" altLang="en-US" sz="2800" b="1" dirty="0">
                <a:solidFill>
                  <a:srgbClr val="102DFF"/>
                </a:solidFill>
                <a:latin typeface="STXinwei" charset="-122"/>
              </a:rPr>
              <a:t> </a:t>
            </a:r>
            <a:r>
              <a:rPr lang="en-US" altLang="zh-Hans" sz="2800" b="1" dirty="0">
                <a:solidFill>
                  <a:srgbClr val="102DFF"/>
                </a:solidFill>
                <a:latin typeface="STXinwei" charset="-122"/>
              </a:rPr>
              <a:t>A</a:t>
            </a:r>
            <a:r>
              <a:rPr lang="zh-Hans" altLang="en-US" sz="2800" b="1" dirty="0">
                <a:solidFill>
                  <a:srgbClr val="102DFF"/>
                </a:solidFill>
                <a:latin typeface="STXinwei" charset="-122"/>
              </a:rPr>
              <a:t> </a:t>
            </a:r>
            <a:r>
              <a:rPr lang="zh-CN" altLang="en-US" sz="2800" b="1" dirty="0">
                <a:latin typeface="STXinwei" charset="-122"/>
              </a:rPr>
              <a:t>满足：</a:t>
            </a:r>
            <a:endParaRPr lang="en-US" altLang="zh-CN" sz="2800" b="1" dirty="0">
              <a:latin typeface="STXinwei" charset="-122"/>
            </a:endParaRPr>
          </a:p>
          <a:p>
            <a:pPr marL="0" indent="0">
              <a:lnSpc>
                <a:spcPct val="120000"/>
              </a:lnSpc>
              <a:buNone/>
            </a:pPr>
            <a:endParaRPr lang="en-US" altLang="zh-CN" sz="2800" b="1" dirty="0">
              <a:latin typeface="STXinwei" charset="-122"/>
            </a:endParaRPr>
          </a:p>
        </p:txBody>
      </p:sp>
      <p:sp>
        <p:nvSpPr>
          <p:cNvPr id="6" name="矩形 5">
            <a:extLst>
              <a:ext uri="{FF2B5EF4-FFF2-40B4-BE49-F238E27FC236}">
                <a16:creationId xmlns:a16="http://schemas.microsoft.com/office/drawing/2014/main" id="{6A8D2398-D9B9-0744-B1D5-38E652E2FE8F}"/>
              </a:ext>
            </a:extLst>
          </p:cNvPr>
          <p:cNvSpPr/>
          <p:nvPr/>
        </p:nvSpPr>
        <p:spPr>
          <a:xfrm>
            <a:off x="5105400" y="3210163"/>
            <a:ext cx="954107" cy="400110"/>
          </a:xfrm>
          <a:prstGeom prst="rect">
            <a:avLst/>
          </a:prstGeom>
        </p:spPr>
        <p:txBody>
          <a:bodyPr wrap="none">
            <a:spAutoFit/>
          </a:bodyPr>
          <a:lstStyle/>
          <a:p>
            <a:r>
              <a:rPr lang="zh-CN" altLang="en-US" sz="2000" b="1" dirty="0">
                <a:solidFill>
                  <a:srgbClr val="102DFF"/>
                </a:solidFill>
                <a:latin typeface="STXinwei" charset="-122"/>
              </a:rPr>
              <a:t>特征值</a:t>
            </a:r>
            <a:endParaRPr lang="zh-CN" altLang="en-US" sz="2000" dirty="0"/>
          </a:p>
        </p:txBody>
      </p:sp>
      <p:sp>
        <p:nvSpPr>
          <p:cNvPr id="9" name="矩形 8">
            <a:extLst>
              <a:ext uri="{FF2B5EF4-FFF2-40B4-BE49-F238E27FC236}">
                <a16:creationId xmlns:a16="http://schemas.microsoft.com/office/drawing/2014/main" id="{3C25AC71-3E5D-D941-A5C1-EB7C410BAF69}"/>
              </a:ext>
            </a:extLst>
          </p:cNvPr>
          <p:cNvSpPr/>
          <p:nvPr/>
        </p:nvSpPr>
        <p:spPr>
          <a:xfrm>
            <a:off x="3590146" y="3210163"/>
            <a:ext cx="1210588" cy="400110"/>
          </a:xfrm>
          <a:prstGeom prst="rect">
            <a:avLst/>
          </a:prstGeom>
        </p:spPr>
        <p:txBody>
          <a:bodyPr wrap="none">
            <a:spAutoFit/>
          </a:bodyPr>
          <a:lstStyle/>
          <a:p>
            <a:r>
              <a:rPr lang="zh-CN" altLang="en-US" sz="2000" b="1" dirty="0">
                <a:solidFill>
                  <a:srgbClr val="102DFF"/>
                </a:solidFill>
                <a:latin typeface="STXinwei" charset="-122"/>
              </a:rPr>
              <a:t>特征向量</a:t>
            </a:r>
            <a:endParaRPr lang="zh-CN" altLang="en-US" sz="2000" dirty="0"/>
          </a:p>
        </p:txBody>
      </p:sp>
      <p:cxnSp>
        <p:nvCxnSpPr>
          <p:cNvPr id="10" name="直线箭头连接符 9">
            <a:extLst>
              <a:ext uri="{FF2B5EF4-FFF2-40B4-BE49-F238E27FC236}">
                <a16:creationId xmlns:a16="http://schemas.microsoft.com/office/drawing/2014/main" id="{F51F5567-A92C-1842-822B-955A0A17B6EB}"/>
              </a:ext>
            </a:extLst>
          </p:cNvPr>
          <p:cNvCxnSpPr>
            <a:stCxn id="9" idx="0"/>
          </p:cNvCxnSpPr>
          <p:nvPr/>
        </p:nvCxnSpPr>
        <p:spPr>
          <a:xfrm flipV="1">
            <a:off x="4195440" y="2819400"/>
            <a:ext cx="0" cy="390763"/>
          </a:xfrm>
          <a:prstGeom prst="straightConnector1">
            <a:avLst/>
          </a:prstGeom>
          <a:ln w="38100">
            <a:solidFill>
              <a:srgbClr val="102D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DBCB912E-3CCB-7D4A-9B14-201D0F9DCFE2}"/>
              </a:ext>
            </a:extLst>
          </p:cNvPr>
          <p:cNvCxnSpPr>
            <a:cxnSpLocks/>
          </p:cNvCxnSpPr>
          <p:nvPr/>
        </p:nvCxnSpPr>
        <p:spPr>
          <a:xfrm flipH="1" flipV="1">
            <a:off x="5181600" y="2819400"/>
            <a:ext cx="152400" cy="390763"/>
          </a:xfrm>
          <a:prstGeom prst="straightConnector1">
            <a:avLst/>
          </a:prstGeom>
          <a:ln w="38100">
            <a:solidFill>
              <a:srgbClr val="102D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930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D014BE7-5186-C94E-B8D8-680D7CDE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46" y="2146344"/>
            <a:ext cx="2070100" cy="756037"/>
          </a:xfrm>
          <a:prstGeom prst="rect">
            <a:avLst/>
          </a:prstGeom>
        </p:spPr>
      </p:pic>
      <p:sp>
        <p:nvSpPr>
          <p:cNvPr id="27" name="内容占位符 1"/>
          <p:cNvSpPr txBox="1">
            <a:spLocks/>
          </p:cNvSpPr>
          <p:nvPr/>
        </p:nvSpPr>
        <p:spPr>
          <a:xfrm>
            <a:off x="97651" y="914400"/>
            <a:ext cx="8970149" cy="5105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a:xfrm>
            <a:off x="39935" y="62736"/>
            <a:ext cx="8799265" cy="787400"/>
          </a:xfrm>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250051" y="1066800"/>
            <a:ext cx="8817749" cy="56388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CN" altLang="en-US" sz="2800" b="1" dirty="0">
                <a:latin typeface="STXinwei" charset="-122"/>
              </a:rPr>
              <a:t>特征分解（</a:t>
            </a:r>
            <a:r>
              <a:rPr lang="en-US" altLang="zh-CN" sz="2800" b="1" dirty="0">
                <a:latin typeface="STXinwei" charset="-122"/>
              </a:rPr>
              <a:t>Eigen</a:t>
            </a:r>
            <a:r>
              <a:rPr lang="zh-Hans" altLang="en-US" sz="2800" b="1" dirty="0">
                <a:latin typeface="STXinwei" charset="-122"/>
              </a:rPr>
              <a:t> </a:t>
            </a:r>
            <a:r>
              <a:rPr lang="en-US" altLang="zh-CN" sz="2800" b="1" dirty="0">
                <a:latin typeface="STXinwei" charset="-122"/>
              </a:rPr>
              <a:t>decomposition</a:t>
            </a:r>
            <a:r>
              <a:rPr lang="zh-CN" altLang="en-US" sz="2800" b="1" dirty="0">
                <a:latin typeface="STXinwei" charset="-122"/>
              </a:rPr>
              <a:t>），又称谱分解（</a:t>
            </a:r>
            <a:r>
              <a:rPr lang="en-US" altLang="zh-CN" sz="2800" b="1" dirty="0">
                <a:latin typeface="STXinwei" charset="-122"/>
              </a:rPr>
              <a:t>Spectral decomposition</a:t>
            </a:r>
            <a:r>
              <a:rPr lang="zh-CN" altLang="en-US" sz="2800" b="1" dirty="0">
                <a:latin typeface="STXinwei" charset="-122"/>
              </a:rPr>
              <a:t>）</a:t>
            </a:r>
            <a:endParaRPr lang="en-US" altLang="zh-CN" sz="2800" b="1" dirty="0">
              <a:latin typeface="STXinwei" charset="-122"/>
            </a:endParaRPr>
          </a:p>
          <a:p>
            <a:pPr marL="360000">
              <a:lnSpc>
                <a:spcPct val="120000"/>
              </a:lnSpc>
            </a:pPr>
            <a:r>
              <a:rPr lang="zh-CN" altLang="en-US" sz="2800" b="1" dirty="0">
                <a:latin typeface="STXinwei" charset="-122"/>
              </a:rPr>
              <a:t>对于</a:t>
            </a:r>
            <a:r>
              <a:rPr lang="zh-CN" altLang="en-US" sz="2800" b="1" dirty="0">
                <a:solidFill>
                  <a:srgbClr val="102DFF"/>
                </a:solidFill>
                <a:latin typeface="STXinwei" charset="-122"/>
              </a:rPr>
              <a:t>方阵</a:t>
            </a:r>
            <a:r>
              <a:rPr lang="zh-Hans" altLang="en-US" sz="2800" b="1" dirty="0">
                <a:solidFill>
                  <a:srgbClr val="102DFF"/>
                </a:solidFill>
                <a:latin typeface="STXinwei" charset="-122"/>
              </a:rPr>
              <a:t> </a:t>
            </a:r>
            <a:r>
              <a:rPr lang="en-US" altLang="zh-Hans" sz="2800" b="1" dirty="0">
                <a:solidFill>
                  <a:srgbClr val="102DFF"/>
                </a:solidFill>
                <a:latin typeface="STXinwei" charset="-122"/>
              </a:rPr>
              <a:t>A</a:t>
            </a:r>
            <a:r>
              <a:rPr lang="zh-Hans" altLang="en-US" sz="2800" b="1" dirty="0">
                <a:solidFill>
                  <a:srgbClr val="102DFF"/>
                </a:solidFill>
                <a:latin typeface="STXinwei" charset="-122"/>
              </a:rPr>
              <a:t> </a:t>
            </a:r>
            <a:r>
              <a:rPr lang="zh-CN" altLang="en-US" sz="2800" b="1" dirty="0">
                <a:latin typeface="STXinwei" charset="-122"/>
              </a:rPr>
              <a:t>满足：</a:t>
            </a:r>
            <a:endParaRPr lang="en-US" altLang="zh-CN" sz="2800" b="1" dirty="0">
              <a:latin typeface="STXinwei" charset="-122"/>
            </a:endParaRPr>
          </a:p>
          <a:p>
            <a:pPr marL="0" indent="0">
              <a:lnSpc>
                <a:spcPct val="120000"/>
              </a:lnSpc>
              <a:buNone/>
            </a:pPr>
            <a:endParaRPr lang="en-US" altLang="zh-CN" sz="2800" b="1" dirty="0">
              <a:latin typeface="STXinwei" charset="-122"/>
            </a:endParaRPr>
          </a:p>
          <a:p>
            <a:pPr marL="360000">
              <a:lnSpc>
                <a:spcPct val="120000"/>
              </a:lnSpc>
            </a:pPr>
            <a:endParaRPr lang="en-US" altLang="zh-CN" sz="2800" b="1" dirty="0">
              <a:latin typeface="STXinwei" charset="-122"/>
            </a:endParaRPr>
          </a:p>
        </p:txBody>
      </p:sp>
      <p:sp>
        <p:nvSpPr>
          <p:cNvPr id="2" name="矩形 1">
            <a:extLst>
              <a:ext uri="{FF2B5EF4-FFF2-40B4-BE49-F238E27FC236}">
                <a16:creationId xmlns:a16="http://schemas.microsoft.com/office/drawing/2014/main" id="{F4F1C72D-D250-1C4C-AC66-CCE42631935F}"/>
              </a:ext>
            </a:extLst>
          </p:cNvPr>
          <p:cNvSpPr/>
          <p:nvPr/>
        </p:nvSpPr>
        <p:spPr>
          <a:xfrm>
            <a:off x="63307" y="2966645"/>
            <a:ext cx="8936879" cy="2308324"/>
          </a:xfrm>
          <a:prstGeom prst="rect">
            <a:avLst/>
          </a:prstGeom>
        </p:spPr>
        <p:txBody>
          <a:bodyPr wrap="square">
            <a:spAutoFit/>
          </a:bodyPr>
          <a:lstStyle/>
          <a:p>
            <a:pPr marL="285750" indent="-285750" algn="just" latinLnBrk="1">
              <a:buFont typeface="Arial" panose="020B0604020202020204" pitchFamily="34" charset="0"/>
              <a:buChar char="•"/>
            </a:pPr>
            <a:r>
              <a:rPr lang="zh-CN" altLang="en-US" sz="2400" dirty="0">
                <a:latin typeface="PingFang SC" panose="020B0400000000000000" pitchFamily="34" charset="-122"/>
                <a:ea typeface="PingFang SC" panose="020B0400000000000000" pitchFamily="34" charset="-122"/>
              </a:rPr>
              <a:t>一个矩阵和</a:t>
            </a:r>
            <a:r>
              <a:rPr lang="zh-CN" altLang="en-US" sz="2400" dirty="0">
                <a:solidFill>
                  <a:srgbClr val="FF0000"/>
                </a:solidFill>
                <a:latin typeface="PingFang SC" panose="020B0400000000000000" pitchFamily="34" charset="-122"/>
                <a:ea typeface="PingFang SC" panose="020B0400000000000000" pitchFamily="34" charset="-122"/>
              </a:rPr>
              <a:t>一个向量相乘</a:t>
            </a:r>
            <a:r>
              <a:rPr lang="zh-CN" altLang="en-US" sz="2400" dirty="0">
                <a:latin typeface="PingFang SC" panose="020B0400000000000000" pitchFamily="34" charset="-122"/>
                <a:ea typeface="PingFang SC" panose="020B0400000000000000" pitchFamily="34" charset="-122"/>
              </a:rPr>
              <a:t>：</a:t>
            </a:r>
            <a:r>
              <a:rPr lang="zh-CN" altLang="en-US" sz="2400" dirty="0">
                <a:solidFill>
                  <a:srgbClr val="C00000"/>
                </a:solidFill>
                <a:latin typeface="PingFang SC" panose="020B0400000000000000" pitchFamily="34" charset="-122"/>
                <a:ea typeface="PingFang SC" panose="020B0400000000000000" pitchFamily="34" charset="-122"/>
              </a:rPr>
              <a:t>对该向量做个旋转和伸缩变换</a:t>
            </a:r>
            <a:r>
              <a:rPr lang="zh-CN" altLang="en-US" sz="2400" dirty="0">
                <a:solidFill>
                  <a:srgbClr val="4F4F4F"/>
                </a:solidFill>
                <a:latin typeface="PingFang SC" panose="020B0400000000000000" pitchFamily="34" charset="-122"/>
                <a:ea typeface="PingFang SC" panose="020B0400000000000000" pitchFamily="34" charset="-122"/>
              </a:rPr>
              <a:t>。</a:t>
            </a:r>
            <a:endParaRPr lang="en-US" altLang="zh-CN" sz="2400" dirty="0">
              <a:solidFill>
                <a:srgbClr val="4F4F4F"/>
              </a:solidFill>
              <a:latin typeface="PingFang SC" panose="020B0400000000000000" pitchFamily="34" charset="-122"/>
              <a:ea typeface="PingFang SC" panose="020B0400000000000000" pitchFamily="34" charset="-122"/>
            </a:endParaRPr>
          </a:p>
          <a:p>
            <a:pPr marL="285750" indent="-285750" algn="just" latinLnBrk="1">
              <a:buFont typeface="Arial" panose="020B0604020202020204" pitchFamily="34" charset="0"/>
              <a:buChar char="•"/>
            </a:pPr>
            <a:r>
              <a:rPr lang="zh-CN" altLang="en-US" sz="2400" dirty="0">
                <a:solidFill>
                  <a:srgbClr val="4F4F4F"/>
                </a:solidFill>
                <a:latin typeface="PingFang SC" panose="020B0400000000000000" pitchFamily="34" charset="-122"/>
                <a:ea typeface="PingFang SC" panose="020B0400000000000000" pitchFamily="34" charset="-122"/>
              </a:rPr>
              <a:t>一个实数和一个向量相乘：对一个</a:t>
            </a:r>
            <a:r>
              <a:rPr lang="zh-CN" altLang="en-US" sz="2400" dirty="0">
                <a:solidFill>
                  <a:srgbClr val="C00000"/>
                </a:solidFill>
                <a:latin typeface="PingFang SC" panose="020B0400000000000000" pitchFamily="34" charset="-122"/>
                <a:ea typeface="PingFang SC" panose="020B0400000000000000" pitchFamily="34" charset="-122"/>
              </a:rPr>
              <a:t>向量的伸缩变换</a:t>
            </a:r>
            <a:r>
              <a:rPr lang="zh-CN" altLang="en-US" sz="2400" dirty="0">
                <a:solidFill>
                  <a:srgbClr val="4F4F4F"/>
                </a:solidFill>
                <a:latin typeface="PingFang SC" panose="020B0400000000000000" pitchFamily="34" charset="-122"/>
                <a:ea typeface="PingFang SC" panose="020B0400000000000000" pitchFamily="34" charset="-122"/>
              </a:rPr>
              <a:t>。</a:t>
            </a:r>
          </a:p>
          <a:p>
            <a:pPr marL="285750" indent="-285750" algn="just" latinLnBrk="1">
              <a:buFont typeface="Arial" panose="020B0604020202020204" pitchFamily="34" charset="0"/>
              <a:buChar char="•"/>
            </a:pPr>
            <a:r>
              <a:rPr lang="zh-CN" altLang="en-US" sz="2400" dirty="0">
                <a:latin typeface="PingFang SC" panose="020B0400000000000000" pitchFamily="34" charset="-122"/>
                <a:ea typeface="PingFang SC" panose="020B0400000000000000" pitchFamily="34" charset="-122"/>
              </a:rPr>
              <a:t>一个矩阵和</a:t>
            </a:r>
            <a:r>
              <a:rPr lang="zh-CN" altLang="en-US" sz="2400" dirty="0">
                <a:solidFill>
                  <a:srgbClr val="FF0000"/>
                </a:solidFill>
                <a:latin typeface="PingFang SC" panose="020B0400000000000000" pitchFamily="34" charset="-122"/>
                <a:ea typeface="PingFang SC" panose="020B0400000000000000" pitchFamily="34" charset="-122"/>
              </a:rPr>
              <a:t>一个向量相乘</a:t>
            </a:r>
            <a:r>
              <a:rPr lang="zh-CN" altLang="en-US" sz="2400" dirty="0">
                <a:latin typeface="PingFang SC" panose="020B0400000000000000" pitchFamily="34" charset="-122"/>
                <a:ea typeface="PingFang SC" panose="020B0400000000000000" pitchFamily="34" charset="-122"/>
              </a:rPr>
              <a:t>与</a:t>
            </a:r>
            <a:r>
              <a:rPr lang="zh-CN" altLang="en-US" sz="2400" dirty="0">
                <a:solidFill>
                  <a:srgbClr val="FF0000"/>
                </a:solidFill>
                <a:latin typeface="PingFang SC" panose="020B0400000000000000" pitchFamily="34" charset="-122"/>
                <a:ea typeface="PingFang SC" panose="020B0400000000000000" pitchFamily="34" charset="-122"/>
              </a:rPr>
              <a:t>一个实数和一个向量相乘</a:t>
            </a:r>
            <a:r>
              <a:rPr lang="zh-CN" altLang="en-US" sz="2400" dirty="0">
                <a:latin typeface="PingFang SC" panose="020B0400000000000000" pitchFamily="34" charset="-122"/>
                <a:ea typeface="PingFang SC" panose="020B0400000000000000" pitchFamily="34" charset="-122"/>
              </a:rPr>
              <a:t>的联系找到了</a:t>
            </a:r>
            <a:r>
              <a:rPr lang="en-US" altLang="zh-CN" sz="2400" dirty="0">
                <a:latin typeface="PingFang SC" panose="020B0400000000000000" pitchFamily="34" charset="-122"/>
                <a:ea typeface="PingFang SC" panose="020B0400000000000000" pitchFamily="34" charset="-122"/>
              </a:rPr>
              <a:t>---</a:t>
            </a:r>
            <a:r>
              <a:rPr lang="en-US" altLang="zh-CN" sz="2400" dirty="0">
                <a:solidFill>
                  <a:srgbClr val="FF0000"/>
                </a:solidFill>
                <a:latin typeface="PingFang SC" panose="020B0400000000000000" pitchFamily="34" charset="-122"/>
                <a:ea typeface="PingFang SC" panose="020B0400000000000000" pitchFamily="34" charset="-122"/>
              </a:rPr>
              <a:t>“</a:t>
            </a:r>
            <a:r>
              <a:rPr lang="zh-CN" altLang="en-US" sz="2400" dirty="0">
                <a:solidFill>
                  <a:srgbClr val="FF0000"/>
                </a:solidFill>
                <a:latin typeface="PingFang SC" panose="020B0400000000000000" pitchFamily="34" charset="-122"/>
                <a:ea typeface="PingFang SC" panose="020B0400000000000000" pitchFamily="34" charset="-122"/>
              </a:rPr>
              <a:t>对该向量伸缩变换”。</a:t>
            </a:r>
            <a:endParaRPr lang="en-US" altLang="zh-CN" sz="2400" dirty="0">
              <a:solidFill>
                <a:srgbClr val="4F4F4F"/>
              </a:solidFill>
              <a:latin typeface="PingFang SC" panose="020B0400000000000000" pitchFamily="34" charset="-122"/>
              <a:ea typeface="PingFang SC" panose="020B0400000000000000" pitchFamily="34" charset="-122"/>
            </a:endParaRPr>
          </a:p>
          <a:p>
            <a:pPr marL="285750" indent="-285750" algn="just" latinLnBrk="1">
              <a:buFont typeface="Arial" panose="020B0604020202020204" pitchFamily="34" charset="0"/>
              <a:buChar char="•"/>
            </a:pPr>
            <a:r>
              <a:rPr lang="zh-CN" altLang="en-US" sz="2400" dirty="0">
                <a:solidFill>
                  <a:srgbClr val="333333"/>
                </a:solidFill>
                <a:latin typeface="PingFang SC" panose="020B0400000000000000" pitchFamily="34" charset="-122"/>
                <a:ea typeface="PingFang SC" panose="020B0400000000000000" pitchFamily="34" charset="-122"/>
              </a:rPr>
              <a:t>特征向量就是一个在矩阵</a:t>
            </a:r>
            <a:r>
              <a:rPr lang="en" altLang="zh-CN" sz="2400" dirty="0">
                <a:solidFill>
                  <a:srgbClr val="333333"/>
                </a:solidFill>
                <a:latin typeface="PingFang SC" panose="020B0400000000000000" pitchFamily="34" charset="-122"/>
                <a:ea typeface="PingFang SC" panose="020B0400000000000000" pitchFamily="34" charset="-122"/>
              </a:rPr>
              <a:t>A</a:t>
            </a:r>
            <a:r>
              <a:rPr lang="zh-CN" altLang="en-US" sz="2400" dirty="0">
                <a:solidFill>
                  <a:srgbClr val="333333"/>
                </a:solidFill>
                <a:latin typeface="PingFang SC" panose="020B0400000000000000" pitchFamily="34" charset="-122"/>
                <a:ea typeface="PingFang SC" panose="020B0400000000000000" pitchFamily="34" charset="-122"/>
              </a:rPr>
              <a:t>的变换下</a:t>
            </a:r>
            <a:r>
              <a:rPr lang="zh-CN" altLang="en-US" sz="2400" dirty="0">
                <a:solidFill>
                  <a:srgbClr val="C00000"/>
                </a:solidFill>
                <a:latin typeface="PingFang SC" panose="020B0400000000000000" pitchFamily="34" charset="-122"/>
                <a:ea typeface="PingFang SC" panose="020B0400000000000000" pitchFamily="34" charset="-122"/>
              </a:rPr>
              <a:t>没有旋转只是伸缩变换</a:t>
            </a:r>
            <a:r>
              <a:rPr lang="zh-CN" altLang="en-US" sz="2400" dirty="0">
                <a:solidFill>
                  <a:srgbClr val="333333"/>
                </a:solidFill>
                <a:latin typeface="PingFang SC" panose="020B0400000000000000" pitchFamily="34" charset="-122"/>
                <a:ea typeface="PingFang SC" panose="020B0400000000000000" pitchFamily="34" charset="-122"/>
              </a:rPr>
              <a:t>，那到底伸缩了多少倍呢？伸缩了“特征值”倍。</a:t>
            </a:r>
            <a:endParaRPr lang="zh-CN" altLang="en-US" sz="2400" b="0" i="0" u="none" strike="noStrike" dirty="0">
              <a:solidFill>
                <a:srgbClr val="4F4F4F"/>
              </a:solidFill>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531494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谱聚类</a:t>
            </a:r>
            <a:endParaRPr lang="zh-CN" altLang="x-none" dirty="0"/>
          </a:p>
        </p:txBody>
      </p:sp>
      <p:pic>
        <p:nvPicPr>
          <p:cNvPr id="3" name="图片 2">
            <a:extLst>
              <a:ext uri="{FF2B5EF4-FFF2-40B4-BE49-F238E27FC236}">
                <a16:creationId xmlns:a16="http://schemas.microsoft.com/office/drawing/2014/main" id="{31A30EFF-51DB-B246-AF22-41AEA4715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6181"/>
            <a:ext cx="9144000" cy="6003000"/>
          </a:xfrm>
          <a:prstGeom prst="rect">
            <a:avLst/>
          </a:prstGeom>
        </p:spPr>
      </p:pic>
    </p:spTree>
    <p:extLst>
      <p:ext uri="{BB962C8B-B14F-4D97-AF65-F5344CB8AC3E}">
        <p14:creationId xmlns:p14="http://schemas.microsoft.com/office/powerpoint/2010/main" val="370372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D014BE7-5186-C94E-B8D8-680D7CDE1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46" y="2146344"/>
            <a:ext cx="2070100" cy="756037"/>
          </a:xfrm>
          <a:prstGeom prst="rect">
            <a:avLst/>
          </a:prstGeom>
        </p:spPr>
      </p:pic>
      <p:sp>
        <p:nvSpPr>
          <p:cNvPr id="27" name="内容占位符 1"/>
          <p:cNvSpPr txBox="1">
            <a:spLocks/>
          </p:cNvSpPr>
          <p:nvPr/>
        </p:nvSpPr>
        <p:spPr>
          <a:xfrm>
            <a:off x="97651" y="914400"/>
            <a:ext cx="8970149" cy="5105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a:xfrm>
            <a:off x="39935" y="62736"/>
            <a:ext cx="8799265" cy="787400"/>
          </a:xfrm>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250051" y="1066800"/>
            <a:ext cx="8817749" cy="56388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CN" altLang="en-US" sz="2800" b="1" dirty="0">
                <a:latin typeface="STXinwei" charset="-122"/>
              </a:rPr>
              <a:t>特征分解（</a:t>
            </a:r>
            <a:r>
              <a:rPr lang="en-US" altLang="zh-CN" sz="2800" b="1" dirty="0">
                <a:latin typeface="STXinwei" charset="-122"/>
              </a:rPr>
              <a:t>Eigen</a:t>
            </a:r>
            <a:r>
              <a:rPr lang="zh-Hans" altLang="en-US" sz="2800" b="1" dirty="0">
                <a:latin typeface="STXinwei" charset="-122"/>
              </a:rPr>
              <a:t> </a:t>
            </a:r>
            <a:r>
              <a:rPr lang="en-US" altLang="zh-CN" sz="2800" b="1" dirty="0">
                <a:latin typeface="STXinwei" charset="-122"/>
              </a:rPr>
              <a:t>decomposition</a:t>
            </a:r>
            <a:r>
              <a:rPr lang="zh-CN" altLang="en-US" sz="2800" b="1" dirty="0">
                <a:latin typeface="STXinwei" charset="-122"/>
              </a:rPr>
              <a:t>），又称谱分解（</a:t>
            </a:r>
            <a:r>
              <a:rPr lang="en-US" altLang="zh-CN" sz="2800" b="1" dirty="0">
                <a:latin typeface="STXinwei" charset="-122"/>
              </a:rPr>
              <a:t>Spectral decomposition</a:t>
            </a:r>
            <a:r>
              <a:rPr lang="zh-CN" altLang="en-US" sz="2800" b="1" dirty="0">
                <a:latin typeface="STXinwei" charset="-122"/>
              </a:rPr>
              <a:t>）</a:t>
            </a:r>
            <a:endParaRPr lang="en-US" altLang="zh-CN" sz="2800" b="1" dirty="0">
              <a:latin typeface="STXinwei" charset="-122"/>
            </a:endParaRPr>
          </a:p>
          <a:p>
            <a:pPr marL="360000">
              <a:lnSpc>
                <a:spcPct val="120000"/>
              </a:lnSpc>
            </a:pPr>
            <a:r>
              <a:rPr lang="zh-CN" altLang="en-US" sz="2800" b="1" dirty="0">
                <a:latin typeface="STXinwei" charset="-122"/>
              </a:rPr>
              <a:t>对于</a:t>
            </a:r>
            <a:r>
              <a:rPr lang="zh-CN" altLang="en-US" sz="2800" b="1" dirty="0">
                <a:solidFill>
                  <a:srgbClr val="102DFF"/>
                </a:solidFill>
                <a:latin typeface="STXinwei" charset="-122"/>
              </a:rPr>
              <a:t>方阵</a:t>
            </a:r>
            <a:r>
              <a:rPr lang="zh-Hans" altLang="en-US" sz="2800" b="1" dirty="0">
                <a:solidFill>
                  <a:srgbClr val="102DFF"/>
                </a:solidFill>
                <a:latin typeface="STXinwei" charset="-122"/>
              </a:rPr>
              <a:t> </a:t>
            </a:r>
            <a:r>
              <a:rPr lang="en-US" altLang="zh-Hans" sz="2800" b="1" dirty="0">
                <a:solidFill>
                  <a:srgbClr val="102DFF"/>
                </a:solidFill>
                <a:latin typeface="STXinwei" charset="-122"/>
              </a:rPr>
              <a:t>A</a:t>
            </a:r>
            <a:r>
              <a:rPr lang="zh-Hans" altLang="en-US" sz="2800" b="1" dirty="0">
                <a:solidFill>
                  <a:srgbClr val="102DFF"/>
                </a:solidFill>
                <a:latin typeface="STXinwei" charset="-122"/>
              </a:rPr>
              <a:t> </a:t>
            </a:r>
            <a:r>
              <a:rPr lang="zh-CN" altLang="en-US" sz="2800" b="1" dirty="0">
                <a:latin typeface="STXinwei" charset="-122"/>
              </a:rPr>
              <a:t>满足：</a:t>
            </a:r>
            <a:endParaRPr lang="en-US" altLang="zh-CN" sz="2800" b="1" dirty="0">
              <a:latin typeface="STXinwei" charset="-122"/>
            </a:endParaRPr>
          </a:p>
          <a:p>
            <a:pPr marL="0" indent="0">
              <a:lnSpc>
                <a:spcPct val="120000"/>
              </a:lnSpc>
              <a:buNone/>
            </a:pPr>
            <a:endParaRPr lang="en-US" altLang="zh-CN" sz="2800" b="1" dirty="0">
              <a:latin typeface="STXinwei" charset="-122"/>
            </a:endParaRPr>
          </a:p>
          <a:p>
            <a:pPr marL="360000">
              <a:lnSpc>
                <a:spcPct val="120000"/>
              </a:lnSpc>
            </a:pPr>
            <a:r>
              <a:rPr lang="zh-CN" altLang="en-US" sz="2800" b="1" dirty="0">
                <a:latin typeface="STXinwei" charset="-122"/>
              </a:rPr>
              <a:t>如果</a:t>
            </a:r>
            <a:r>
              <a:rPr lang="zh-Hans" altLang="en-US" sz="2800" b="1" dirty="0">
                <a:latin typeface="STXinwei" charset="-122"/>
              </a:rPr>
              <a:t> </a:t>
            </a:r>
            <a:r>
              <a:rPr lang="en-US" altLang="zh-CN" sz="2800" b="1" dirty="0">
                <a:latin typeface="STXinwei" charset="-122"/>
              </a:rPr>
              <a:t>A</a:t>
            </a:r>
            <a:r>
              <a:rPr lang="zh-Hans" altLang="en-US" sz="2800" b="1" dirty="0">
                <a:latin typeface="STXinwei" charset="-122"/>
              </a:rPr>
              <a:t> </a:t>
            </a:r>
            <a:r>
              <a:rPr lang="zh-CN" altLang="en-US" sz="2800" b="1" dirty="0">
                <a:latin typeface="STXinwei" charset="-122"/>
              </a:rPr>
              <a:t>的</a:t>
            </a:r>
            <a:r>
              <a:rPr lang="zh-CN" altLang="en-US" sz="2800" b="1" dirty="0">
                <a:solidFill>
                  <a:srgbClr val="C00000"/>
                </a:solidFill>
                <a:latin typeface="STXinwei" charset="-122"/>
              </a:rPr>
              <a:t>所有特征值都不相同</a:t>
            </a:r>
            <a:r>
              <a:rPr lang="zh-CN" altLang="en-US" sz="2800" b="1" dirty="0">
                <a:latin typeface="STXinwei" charset="-122"/>
              </a:rPr>
              <a:t>，则</a:t>
            </a:r>
            <a:r>
              <a:rPr lang="zh-CN" altLang="en-US" sz="2800" b="1" dirty="0">
                <a:solidFill>
                  <a:srgbClr val="C00000"/>
                </a:solidFill>
                <a:latin typeface="STXinwei" charset="-122"/>
              </a:rPr>
              <a:t>相应的所有特征向量线性无关</a:t>
            </a:r>
            <a:r>
              <a:rPr lang="zh-CN" altLang="en-US" sz="2800" b="1" dirty="0">
                <a:latin typeface="STXinwei" charset="-122"/>
              </a:rPr>
              <a:t>，此时</a:t>
            </a:r>
            <a:r>
              <a:rPr lang="zh-Hans" altLang="en-US" sz="2800" b="1" dirty="0">
                <a:latin typeface="STXinwei" charset="-122"/>
              </a:rPr>
              <a:t> </a:t>
            </a:r>
            <a:r>
              <a:rPr lang="en-US" altLang="zh-Hans" sz="2800" b="1" dirty="0">
                <a:latin typeface="STXinwei" charset="-122"/>
              </a:rPr>
              <a:t>A</a:t>
            </a:r>
            <a:r>
              <a:rPr lang="zh-Hans" altLang="en-US" sz="2800" b="1" dirty="0">
                <a:latin typeface="STXinwei" charset="-122"/>
              </a:rPr>
              <a:t> </a:t>
            </a:r>
            <a:r>
              <a:rPr lang="zh-CN" altLang="en-US" sz="2800" b="1" dirty="0">
                <a:latin typeface="STXinwei" charset="-122"/>
              </a:rPr>
              <a:t>可以被</a:t>
            </a:r>
            <a:r>
              <a:rPr lang="zh-CN" altLang="en-US" sz="2800" b="1" dirty="0">
                <a:solidFill>
                  <a:srgbClr val="C00000"/>
                </a:solidFill>
                <a:latin typeface="STXinwei" charset="-122"/>
              </a:rPr>
              <a:t>对角化</a:t>
            </a:r>
            <a:r>
              <a:rPr lang="zh-CN" altLang="en-US" sz="2800" b="1" dirty="0">
                <a:latin typeface="STXinwei" charset="-122"/>
              </a:rPr>
              <a:t>：</a:t>
            </a:r>
            <a:endParaRPr lang="en-US" altLang="zh-CN" sz="2800" b="1" dirty="0">
              <a:latin typeface="STXinwei" charset="-122"/>
            </a:endParaRPr>
          </a:p>
          <a:p>
            <a:pPr marL="360000">
              <a:lnSpc>
                <a:spcPct val="120000"/>
              </a:lnSpc>
            </a:pPr>
            <a:endParaRPr lang="en-US" altLang="zh-CN" sz="2800" b="1" dirty="0">
              <a:latin typeface="STXinwei" charset="-122"/>
            </a:endParaRPr>
          </a:p>
          <a:p>
            <a:pPr marL="360000">
              <a:lnSpc>
                <a:spcPct val="120000"/>
              </a:lnSpc>
            </a:pPr>
            <a:r>
              <a:rPr lang="zh-CN" altLang="en-US" sz="2800" b="1" dirty="0">
                <a:latin typeface="STXinwei" charset="-122"/>
              </a:rPr>
              <a:t>其中</a:t>
            </a:r>
            <a:r>
              <a:rPr lang="zh-Hans" altLang="en-US" sz="2800" b="1" dirty="0">
                <a:latin typeface="STXinwei" charset="-122"/>
              </a:rPr>
              <a:t>：                                     ，</a:t>
            </a:r>
            <a:r>
              <a:rPr lang="zh-CN" altLang="en-US" sz="2800" b="1" dirty="0">
                <a:solidFill>
                  <a:srgbClr val="102DFF"/>
                </a:solidFill>
                <a:latin typeface="STXinwei" charset="-122"/>
              </a:rPr>
              <a:t>特征向量矩阵</a:t>
            </a:r>
            <a:r>
              <a:rPr lang="zh-CN" altLang="en-US" sz="2800" b="1" dirty="0">
                <a:latin typeface="STXinwei" charset="-122"/>
              </a:rPr>
              <a:t>；</a:t>
            </a:r>
            <a:endParaRPr lang="en-US" altLang="zh-CN" sz="2800" b="1" dirty="0">
              <a:latin typeface="STXinwei" charset="-122"/>
            </a:endParaRPr>
          </a:p>
          <a:p>
            <a:pPr marL="0" indent="0">
              <a:lnSpc>
                <a:spcPct val="120000"/>
              </a:lnSpc>
              <a:buNone/>
            </a:pPr>
            <a:r>
              <a:rPr lang="zh-CN" altLang="en-US" sz="2800" b="1" dirty="0">
                <a:latin typeface="STXinwei" charset="-122"/>
              </a:rPr>
              <a:t>                                                               </a:t>
            </a:r>
            <a:r>
              <a:rPr lang="en-US" altLang="zh-CN" sz="2800" b="1" dirty="0">
                <a:latin typeface="STXinwei" charset="-122"/>
              </a:rPr>
              <a:t>,</a:t>
            </a:r>
            <a:r>
              <a:rPr lang="zh-CN" altLang="en-US" sz="2800" b="1" dirty="0">
                <a:latin typeface="STXinwei" charset="-122"/>
              </a:rPr>
              <a:t> </a:t>
            </a:r>
            <a:r>
              <a:rPr lang="zh-CN" altLang="en-US" sz="2800" b="1" dirty="0">
                <a:solidFill>
                  <a:srgbClr val="102DFF"/>
                </a:solidFill>
                <a:latin typeface="STXinwei" charset="-122"/>
              </a:rPr>
              <a:t>对角阵</a:t>
            </a:r>
            <a:r>
              <a:rPr lang="zh-CN" altLang="en-US" sz="2800" b="1" dirty="0">
                <a:latin typeface="STXinwei" charset="-122"/>
              </a:rPr>
              <a:t>。</a:t>
            </a:r>
            <a:endParaRPr lang="en-US" altLang="zh-CN" sz="2800" b="1" dirty="0">
              <a:latin typeface="STXinwei" charset="-122"/>
            </a:endParaRPr>
          </a:p>
        </p:txBody>
      </p:sp>
      <p:sp>
        <p:nvSpPr>
          <p:cNvPr id="6" name="矩形 5">
            <a:extLst>
              <a:ext uri="{FF2B5EF4-FFF2-40B4-BE49-F238E27FC236}">
                <a16:creationId xmlns:a16="http://schemas.microsoft.com/office/drawing/2014/main" id="{6A8D2398-D9B9-0744-B1D5-38E652E2FE8F}"/>
              </a:ext>
            </a:extLst>
          </p:cNvPr>
          <p:cNvSpPr/>
          <p:nvPr/>
        </p:nvSpPr>
        <p:spPr>
          <a:xfrm>
            <a:off x="5105400" y="3210163"/>
            <a:ext cx="954107" cy="400110"/>
          </a:xfrm>
          <a:prstGeom prst="rect">
            <a:avLst/>
          </a:prstGeom>
        </p:spPr>
        <p:txBody>
          <a:bodyPr wrap="none">
            <a:spAutoFit/>
          </a:bodyPr>
          <a:lstStyle/>
          <a:p>
            <a:r>
              <a:rPr lang="zh-CN" altLang="en-US" sz="2000" b="1" dirty="0">
                <a:solidFill>
                  <a:srgbClr val="102DFF"/>
                </a:solidFill>
                <a:latin typeface="STXinwei" charset="-122"/>
              </a:rPr>
              <a:t>特征值</a:t>
            </a:r>
            <a:endParaRPr lang="zh-CN" altLang="en-US" sz="2000" dirty="0"/>
          </a:p>
        </p:txBody>
      </p:sp>
      <p:sp>
        <p:nvSpPr>
          <p:cNvPr id="9" name="矩形 8">
            <a:extLst>
              <a:ext uri="{FF2B5EF4-FFF2-40B4-BE49-F238E27FC236}">
                <a16:creationId xmlns:a16="http://schemas.microsoft.com/office/drawing/2014/main" id="{3C25AC71-3E5D-D941-A5C1-EB7C410BAF69}"/>
              </a:ext>
            </a:extLst>
          </p:cNvPr>
          <p:cNvSpPr/>
          <p:nvPr/>
        </p:nvSpPr>
        <p:spPr>
          <a:xfrm>
            <a:off x="3590146" y="3210163"/>
            <a:ext cx="1210588" cy="400110"/>
          </a:xfrm>
          <a:prstGeom prst="rect">
            <a:avLst/>
          </a:prstGeom>
        </p:spPr>
        <p:txBody>
          <a:bodyPr wrap="none">
            <a:spAutoFit/>
          </a:bodyPr>
          <a:lstStyle/>
          <a:p>
            <a:r>
              <a:rPr lang="zh-CN" altLang="en-US" sz="2000" b="1" dirty="0">
                <a:solidFill>
                  <a:srgbClr val="102DFF"/>
                </a:solidFill>
                <a:latin typeface="STXinwei" charset="-122"/>
              </a:rPr>
              <a:t>特征向量</a:t>
            </a:r>
            <a:endParaRPr lang="zh-CN" altLang="en-US" sz="2000" dirty="0"/>
          </a:p>
        </p:txBody>
      </p:sp>
      <p:cxnSp>
        <p:nvCxnSpPr>
          <p:cNvPr id="10" name="直线箭头连接符 9">
            <a:extLst>
              <a:ext uri="{FF2B5EF4-FFF2-40B4-BE49-F238E27FC236}">
                <a16:creationId xmlns:a16="http://schemas.microsoft.com/office/drawing/2014/main" id="{F51F5567-A92C-1842-822B-955A0A17B6EB}"/>
              </a:ext>
            </a:extLst>
          </p:cNvPr>
          <p:cNvCxnSpPr>
            <a:stCxn id="9" idx="0"/>
          </p:cNvCxnSpPr>
          <p:nvPr/>
        </p:nvCxnSpPr>
        <p:spPr>
          <a:xfrm flipV="1">
            <a:off x="4195440" y="2819400"/>
            <a:ext cx="0" cy="390763"/>
          </a:xfrm>
          <a:prstGeom prst="straightConnector1">
            <a:avLst/>
          </a:prstGeom>
          <a:ln w="38100">
            <a:solidFill>
              <a:srgbClr val="102D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DBCB912E-3CCB-7D4A-9B14-201D0F9DCFE2}"/>
              </a:ext>
            </a:extLst>
          </p:cNvPr>
          <p:cNvCxnSpPr>
            <a:cxnSpLocks/>
          </p:cNvCxnSpPr>
          <p:nvPr/>
        </p:nvCxnSpPr>
        <p:spPr>
          <a:xfrm flipH="1" flipV="1">
            <a:off x="5181600" y="2819400"/>
            <a:ext cx="152400" cy="390763"/>
          </a:xfrm>
          <a:prstGeom prst="straightConnector1">
            <a:avLst/>
          </a:prstGeom>
          <a:ln w="38100">
            <a:solidFill>
              <a:srgbClr val="102DFF"/>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3962B1C5-12ED-7E4A-9AA7-18FCF1720186}"/>
              </a:ext>
            </a:extLst>
          </p:cNvPr>
          <p:cNvPicPr>
            <a:picLocks noChangeAspect="1"/>
          </p:cNvPicPr>
          <p:nvPr/>
        </p:nvPicPr>
        <p:blipFill>
          <a:blip r:embed="rId3"/>
          <a:stretch>
            <a:fillRect/>
          </a:stretch>
        </p:blipFill>
        <p:spPr>
          <a:xfrm>
            <a:off x="3015695" y="4724400"/>
            <a:ext cx="2847744" cy="439205"/>
          </a:xfrm>
          <a:prstGeom prst="rect">
            <a:avLst/>
          </a:prstGeom>
        </p:spPr>
      </p:pic>
      <p:pic>
        <p:nvPicPr>
          <p:cNvPr id="18" name="图片 17">
            <a:extLst>
              <a:ext uri="{FF2B5EF4-FFF2-40B4-BE49-F238E27FC236}">
                <a16:creationId xmlns:a16="http://schemas.microsoft.com/office/drawing/2014/main" id="{F5E4A0FE-D48D-3D40-A672-B520EEA9F4BC}"/>
              </a:ext>
            </a:extLst>
          </p:cNvPr>
          <p:cNvPicPr>
            <a:picLocks noChangeAspect="1"/>
          </p:cNvPicPr>
          <p:nvPr/>
        </p:nvPicPr>
        <p:blipFill>
          <a:blip r:embed="rId4"/>
          <a:stretch>
            <a:fillRect/>
          </a:stretch>
        </p:blipFill>
        <p:spPr>
          <a:xfrm>
            <a:off x="1803534" y="5402066"/>
            <a:ext cx="2997200" cy="457200"/>
          </a:xfrm>
          <a:prstGeom prst="rect">
            <a:avLst/>
          </a:prstGeom>
        </p:spPr>
      </p:pic>
      <p:pic>
        <p:nvPicPr>
          <p:cNvPr id="19" name="图片 18">
            <a:extLst>
              <a:ext uri="{FF2B5EF4-FFF2-40B4-BE49-F238E27FC236}">
                <a16:creationId xmlns:a16="http://schemas.microsoft.com/office/drawing/2014/main" id="{4E73CA4F-242E-1943-8055-9A978914FB5E}"/>
              </a:ext>
            </a:extLst>
          </p:cNvPr>
          <p:cNvPicPr>
            <a:picLocks noChangeAspect="1"/>
          </p:cNvPicPr>
          <p:nvPr/>
        </p:nvPicPr>
        <p:blipFill>
          <a:blip r:embed="rId5"/>
          <a:stretch>
            <a:fillRect/>
          </a:stretch>
        </p:blipFill>
        <p:spPr>
          <a:xfrm>
            <a:off x="1803534" y="5972005"/>
            <a:ext cx="3924300" cy="457200"/>
          </a:xfrm>
          <a:prstGeom prst="rect">
            <a:avLst/>
          </a:prstGeom>
        </p:spPr>
      </p:pic>
    </p:spTree>
    <p:extLst>
      <p:ext uri="{BB962C8B-B14F-4D97-AF65-F5344CB8AC3E}">
        <p14:creationId xmlns:p14="http://schemas.microsoft.com/office/powerpoint/2010/main" val="2399464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97651" y="914400"/>
            <a:ext cx="8970149" cy="1270576"/>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endParaRPr lang="en-US" altLang="zh-CN" sz="2400" dirty="0">
              <a:solidFill>
                <a:srgbClr val="C00000"/>
              </a:solidFill>
            </a:endParaRPr>
          </a:p>
        </p:txBody>
      </p:sp>
      <p:sp>
        <p:nvSpPr>
          <p:cNvPr id="4" name="标题 3"/>
          <p:cNvSpPr>
            <a:spLocks noGrp="1"/>
          </p:cNvSpPr>
          <p:nvPr>
            <p:ph type="title"/>
          </p:nvPr>
        </p:nvSpPr>
        <p:spPr>
          <a:xfrm>
            <a:off x="39935" y="62736"/>
            <a:ext cx="8799265" cy="787400"/>
          </a:xfrm>
        </p:spPr>
        <p:txBody>
          <a:bodyPr>
            <a:noAutofit/>
          </a:bodyPr>
          <a:lstStyle/>
          <a:p>
            <a:r>
              <a:rPr lang="en" altLang="zh-CN" dirty="0">
                <a:effectLst/>
              </a:rPr>
              <a:t>eigenvalue decomposition</a:t>
            </a:r>
          </a:p>
        </p:txBody>
      </p:sp>
      <p:sp>
        <p:nvSpPr>
          <p:cNvPr id="7" name="内容占位符 1">
            <a:extLst>
              <a:ext uri="{FF2B5EF4-FFF2-40B4-BE49-F238E27FC236}">
                <a16:creationId xmlns:a16="http://schemas.microsoft.com/office/drawing/2014/main" id="{AEC77A1A-66BB-CC44-8C43-1D96607A200E}"/>
              </a:ext>
            </a:extLst>
          </p:cNvPr>
          <p:cNvSpPr txBox="1">
            <a:spLocks/>
          </p:cNvSpPr>
          <p:nvPr/>
        </p:nvSpPr>
        <p:spPr>
          <a:xfrm>
            <a:off x="214739" y="953429"/>
            <a:ext cx="8817749" cy="118244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0">
              <a:lnSpc>
                <a:spcPct val="120000"/>
              </a:lnSpc>
            </a:pPr>
            <a:r>
              <a:rPr lang="zh-Hans" altLang="en-US" sz="2800" b="1" dirty="0">
                <a:latin typeface="STXinwei" charset="-122"/>
              </a:rPr>
              <a:t> </a:t>
            </a:r>
            <a:r>
              <a:rPr lang="zh-CN" altLang="en-US" sz="2800" b="1" dirty="0">
                <a:latin typeface="STXinwei" charset="-122"/>
              </a:rPr>
              <a:t>如果一个</a:t>
            </a:r>
            <a:r>
              <a:rPr lang="zh-CN" altLang="en-US" sz="2800" b="1" dirty="0">
                <a:solidFill>
                  <a:srgbClr val="C00000"/>
                </a:solidFill>
                <a:latin typeface="STXinwei" charset="-122"/>
              </a:rPr>
              <a:t>对称矩阵</a:t>
            </a:r>
            <a:r>
              <a:rPr lang="zh-Hans" altLang="en-US" sz="2800" b="1" dirty="0">
                <a:solidFill>
                  <a:srgbClr val="C00000"/>
                </a:solidFill>
                <a:latin typeface="STXinwei" charset="-122"/>
              </a:rPr>
              <a:t> </a:t>
            </a:r>
            <a:r>
              <a:rPr lang="en-US" altLang="zh-Hans" sz="2800" b="1" dirty="0">
                <a:solidFill>
                  <a:srgbClr val="C00000"/>
                </a:solidFill>
                <a:latin typeface="STXinwei" charset="-122"/>
              </a:rPr>
              <a:t>A</a:t>
            </a:r>
            <a:r>
              <a:rPr lang="zh-Hans" altLang="en-US" sz="2800" b="1" dirty="0">
                <a:solidFill>
                  <a:srgbClr val="C00000"/>
                </a:solidFill>
                <a:latin typeface="STXinwei" charset="-122"/>
              </a:rPr>
              <a:t> </a:t>
            </a:r>
            <a:r>
              <a:rPr lang="zh-CN" altLang="en-US" sz="2800" b="1" dirty="0">
                <a:solidFill>
                  <a:srgbClr val="102DFF"/>
                </a:solidFill>
                <a:latin typeface="STXinwei" charset="-122"/>
              </a:rPr>
              <a:t>的特征值不同</a:t>
            </a:r>
            <a:r>
              <a:rPr lang="zh-CN" altLang="en-US" sz="2800" b="1" dirty="0">
                <a:latin typeface="STXinwei" charset="-122"/>
              </a:rPr>
              <a:t>，则相应的</a:t>
            </a:r>
            <a:r>
              <a:rPr lang="zh-CN" altLang="en-US" sz="2800" b="1" dirty="0">
                <a:solidFill>
                  <a:srgbClr val="102DFF"/>
                </a:solidFill>
                <a:latin typeface="STXinwei" charset="-122"/>
              </a:rPr>
              <a:t>特征向量正交</a:t>
            </a:r>
            <a:r>
              <a:rPr lang="zh-CN" altLang="en-US" sz="2800" b="1" dirty="0">
                <a:latin typeface="STXinwei" charset="-122"/>
              </a:rPr>
              <a:t>：</a:t>
            </a:r>
            <a:r>
              <a:rPr lang="zh-Hans" altLang="en-US" sz="2800" b="1" dirty="0">
                <a:latin typeface="STXinwei" charset="-122"/>
              </a:rPr>
              <a:t>                                            </a:t>
            </a:r>
            <a:r>
              <a:rPr lang="en-US" altLang="zh-Hans" sz="2800" b="1" dirty="0">
                <a:latin typeface="STXinwei" charset="-122"/>
              </a:rPr>
              <a:t>,</a:t>
            </a:r>
            <a:r>
              <a:rPr lang="zh-Hans" altLang="en-US" sz="2800" b="1" dirty="0">
                <a:latin typeface="STXinwei" charset="-122"/>
              </a:rPr>
              <a:t> </a:t>
            </a:r>
            <a:r>
              <a:rPr lang="en-US" altLang="zh-Hans" sz="2800" b="1" dirty="0">
                <a:latin typeface="STXinwei" charset="-122"/>
              </a:rPr>
              <a:t>A</a:t>
            </a:r>
            <a:r>
              <a:rPr lang="zh-Hans" altLang="en-US" sz="2800" b="1" dirty="0">
                <a:latin typeface="STXinwei" charset="-122"/>
              </a:rPr>
              <a:t> </a:t>
            </a:r>
            <a:r>
              <a:rPr lang="zh-CN" altLang="en-US" sz="2800" b="1" dirty="0">
                <a:latin typeface="STXinwei" charset="-122"/>
              </a:rPr>
              <a:t>可以分解为：</a:t>
            </a:r>
            <a:endParaRPr lang="en-US" altLang="zh-CN" sz="2800" b="1" dirty="0">
              <a:latin typeface="STXinwei" charset="-122"/>
            </a:endParaRPr>
          </a:p>
        </p:txBody>
      </p:sp>
      <p:pic>
        <p:nvPicPr>
          <p:cNvPr id="2" name="图片 1">
            <a:extLst>
              <a:ext uri="{FF2B5EF4-FFF2-40B4-BE49-F238E27FC236}">
                <a16:creationId xmlns:a16="http://schemas.microsoft.com/office/drawing/2014/main" id="{FAC52BE4-126E-BE4F-BFAF-AD9D77DC5754}"/>
              </a:ext>
            </a:extLst>
          </p:cNvPr>
          <p:cNvPicPr>
            <a:picLocks noChangeAspect="1"/>
          </p:cNvPicPr>
          <p:nvPr/>
        </p:nvPicPr>
        <p:blipFill>
          <a:blip r:embed="rId2"/>
          <a:stretch>
            <a:fillRect/>
          </a:stretch>
        </p:blipFill>
        <p:spPr>
          <a:xfrm>
            <a:off x="2590800" y="1752600"/>
            <a:ext cx="3467100" cy="330200"/>
          </a:xfrm>
          <a:prstGeom prst="rect">
            <a:avLst/>
          </a:prstGeom>
        </p:spPr>
      </p:pic>
      <p:pic>
        <p:nvPicPr>
          <p:cNvPr id="6" name="图片 5">
            <a:extLst>
              <a:ext uri="{FF2B5EF4-FFF2-40B4-BE49-F238E27FC236}">
                <a16:creationId xmlns:a16="http://schemas.microsoft.com/office/drawing/2014/main" id="{85396102-25D5-7645-A3AB-34297BBC8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74898"/>
            <a:ext cx="4365814" cy="2387326"/>
          </a:xfrm>
          <a:prstGeom prst="rect">
            <a:avLst/>
          </a:prstGeom>
          <a:ln>
            <a:solidFill>
              <a:srgbClr val="C00000"/>
            </a:solidFill>
          </a:ln>
        </p:spPr>
      </p:pic>
      <p:sp>
        <p:nvSpPr>
          <p:cNvPr id="8" name="矩形 7">
            <a:extLst>
              <a:ext uri="{FF2B5EF4-FFF2-40B4-BE49-F238E27FC236}">
                <a16:creationId xmlns:a16="http://schemas.microsoft.com/office/drawing/2014/main" id="{5341901E-D42E-5346-8786-D9CFD4421D9A}"/>
              </a:ext>
            </a:extLst>
          </p:cNvPr>
          <p:cNvSpPr/>
          <p:nvPr/>
        </p:nvSpPr>
        <p:spPr>
          <a:xfrm>
            <a:off x="5686023" y="3124200"/>
            <a:ext cx="3352800" cy="1252074"/>
          </a:xfrm>
          <a:prstGeom prst="rect">
            <a:avLst/>
          </a:prstGeom>
          <a:ln>
            <a:solidFill>
              <a:srgbClr val="C00000"/>
            </a:solidFill>
          </a:ln>
        </p:spPr>
        <p:txBody>
          <a:bodyPr wrap="square">
            <a:spAutoFit/>
          </a:bodyPr>
          <a:lstStyle/>
          <a:p>
            <a:pPr latinLnBrk="1">
              <a:lnSpc>
                <a:spcPct val="130000"/>
              </a:lnSpc>
            </a:pPr>
            <a:r>
              <a:rPr lang="zh-CN" altLang="en-US" sz="2000" dirty="0"/>
              <a:t>一个矩阵经过特征值分解，最后可以变成一个特征值和特征向量相乘后累加的情况。</a:t>
            </a:r>
            <a:endParaRPr lang="en-US" altLang="zh-CN" sz="2000" dirty="0"/>
          </a:p>
        </p:txBody>
      </p:sp>
      <p:cxnSp>
        <p:nvCxnSpPr>
          <p:cNvPr id="12" name="直线箭头连接符 11">
            <a:extLst>
              <a:ext uri="{FF2B5EF4-FFF2-40B4-BE49-F238E27FC236}">
                <a16:creationId xmlns:a16="http://schemas.microsoft.com/office/drawing/2014/main" id="{406C1FC2-6C9C-0B4F-B721-6AB40326EE08}"/>
              </a:ext>
            </a:extLst>
          </p:cNvPr>
          <p:cNvCxnSpPr>
            <a:cxnSpLocks/>
            <a:stCxn id="8" idx="1"/>
          </p:cNvCxnSpPr>
          <p:nvPr/>
        </p:nvCxnSpPr>
        <p:spPr>
          <a:xfrm flipH="1">
            <a:off x="2590800" y="3750237"/>
            <a:ext cx="3095223" cy="4835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732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t>谱聚类</a:t>
            </a:r>
            <a:endParaRPr lang="zh-CN" altLang="x-none" dirty="0"/>
          </a:p>
        </p:txBody>
      </p:sp>
      <p:pic>
        <p:nvPicPr>
          <p:cNvPr id="4" name="图片 3">
            <a:extLst>
              <a:ext uri="{FF2B5EF4-FFF2-40B4-BE49-F238E27FC236}">
                <a16:creationId xmlns:a16="http://schemas.microsoft.com/office/drawing/2014/main" id="{43094EC3-1BE6-FC45-AFF3-F6CDC1357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0311"/>
            <a:ext cx="9144000" cy="5032391"/>
          </a:xfrm>
          <a:prstGeom prst="rect">
            <a:avLst/>
          </a:prstGeom>
        </p:spPr>
      </p:pic>
    </p:spTree>
    <p:extLst>
      <p:ext uri="{BB962C8B-B14F-4D97-AF65-F5344CB8AC3E}">
        <p14:creationId xmlns:p14="http://schemas.microsoft.com/office/powerpoint/2010/main" val="165371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a:t>
            </a:r>
          </a:p>
        </p:txBody>
      </p:sp>
      <p:sp>
        <p:nvSpPr>
          <p:cNvPr id="5" name="内容占位符 4"/>
          <p:cNvSpPr>
            <a:spLocks noGrp="1"/>
          </p:cNvSpPr>
          <p:nvPr>
            <p:ph idx="1"/>
          </p:nvPr>
        </p:nvSpPr>
        <p:spPr>
          <a:xfrm>
            <a:off x="209073" y="1266822"/>
            <a:ext cx="8812097" cy="4843691"/>
          </a:xfrm>
        </p:spPr>
        <p:txBody>
          <a:bodyPr>
            <a:normAutofit/>
          </a:bodyPr>
          <a:lstStyle/>
          <a:p>
            <a:r>
              <a:rPr lang="zh-CN" altLang="en-US" sz="2800" dirty="0"/>
              <a:t>聚类性能度量大致有两类</a:t>
            </a:r>
            <a:r>
              <a:rPr lang="en-US" altLang="zh-CN" sz="2800" dirty="0"/>
              <a:t>. </a:t>
            </a:r>
            <a:r>
              <a:rPr lang="zh-CN" altLang="en-US" sz="2800" dirty="0"/>
              <a:t>一类是将聚类结果与某个</a:t>
            </a:r>
            <a:r>
              <a:rPr lang="en-US" altLang="zh-CN" sz="2800" dirty="0"/>
              <a:t>"</a:t>
            </a:r>
            <a:r>
              <a:rPr lang="zh-CN" altLang="en-US" sz="2800" dirty="0"/>
              <a:t>参考模 型</a:t>
            </a:r>
            <a:r>
              <a:rPr lang="en-US" altLang="zh-CN" sz="2800" dirty="0"/>
              <a:t>" (reference model)</a:t>
            </a:r>
            <a:r>
              <a:rPr lang="zh-CN" altLang="en-US" sz="2800" dirty="0"/>
              <a:t>进行比较，称为</a:t>
            </a:r>
            <a:r>
              <a:rPr lang="en-US" altLang="zh-CN" sz="2800" dirty="0"/>
              <a:t>"</a:t>
            </a:r>
            <a:r>
              <a:rPr lang="zh-CN" altLang="en-US" sz="2800" dirty="0"/>
              <a:t>外部指标</a:t>
            </a:r>
            <a:r>
              <a:rPr lang="en-US" altLang="zh-CN" sz="2800" dirty="0"/>
              <a:t>" (external index); </a:t>
            </a:r>
            <a:r>
              <a:rPr lang="zh-CN" altLang="en-US" sz="2800" dirty="0"/>
              <a:t>另一类是直接考察聚类结果而不利用任何参考模型，称为</a:t>
            </a:r>
            <a:r>
              <a:rPr lang="en-US" altLang="zh-CN" sz="2800" dirty="0"/>
              <a:t>"</a:t>
            </a:r>
            <a:r>
              <a:rPr lang="zh-CN" altLang="en-US" sz="2800" dirty="0"/>
              <a:t>内部指标</a:t>
            </a:r>
            <a:r>
              <a:rPr lang="en-US" altLang="zh-CN" sz="2800" dirty="0"/>
              <a:t>" (internal index). </a:t>
            </a:r>
          </a:p>
          <a:p>
            <a:r>
              <a:rPr lang="zh-CN" altLang="en-US" sz="2800" dirty="0"/>
              <a:t>下面主要考虑</a:t>
            </a:r>
            <a:r>
              <a:rPr lang="zh-CN" altLang="en-US" sz="2800" b="1" dirty="0">
                <a:solidFill>
                  <a:srgbClr val="FF0000"/>
                </a:solidFill>
              </a:rPr>
              <a:t>内部指标</a:t>
            </a:r>
            <a:r>
              <a:rPr lang="zh-CN" altLang="en-US" sz="2800" dirty="0"/>
              <a:t>，内部指标的计算都是以</a:t>
            </a:r>
            <a:r>
              <a:rPr lang="zh-CN" altLang="en-US" sz="2800" dirty="0">
                <a:solidFill>
                  <a:srgbClr val="FF0000"/>
                </a:solidFill>
              </a:rPr>
              <a:t>相似性</a:t>
            </a:r>
            <a:r>
              <a:rPr lang="en-US" altLang="zh-CN" sz="2800" dirty="0">
                <a:solidFill>
                  <a:srgbClr val="FF0000"/>
                </a:solidFill>
              </a:rPr>
              <a:t>/</a:t>
            </a:r>
            <a:r>
              <a:rPr lang="zh-CN" altLang="en-US" sz="2800" dirty="0">
                <a:solidFill>
                  <a:srgbClr val="FF0000"/>
                </a:solidFill>
              </a:rPr>
              <a:t>距离计算</a:t>
            </a:r>
            <a:r>
              <a:rPr lang="zh-CN" altLang="en-US" sz="2800" dirty="0"/>
              <a:t>为基础。</a:t>
            </a:r>
            <a:endParaRPr lang="en-US" altLang="zh-CN" sz="2800" dirty="0"/>
          </a:p>
          <a:p>
            <a:pPr>
              <a:buNone/>
            </a:pPr>
            <a:endParaRPr lang="zh-CN" altLang="en-US" sz="2800" dirty="0"/>
          </a:p>
        </p:txBody>
      </p:sp>
    </p:spTree>
    <p:extLst>
      <p:ext uri="{BB962C8B-B14F-4D97-AF65-F5344CB8AC3E}">
        <p14:creationId xmlns:p14="http://schemas.microsoft.com/office/powerpoint/2010/main" val="1067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6C97303-BAAD-B846-BBC3-06BF525E2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6992"/>
            <a:ext cx="9144000" cy="5052786"/>
          </a:xfrm>
          <a:prstGeom prst="rect">
            <a:avLst/>
          </a:prstGeom>
        </p:spPr>
      </p:pic>
      <p:sp>
        <p:nvSpPr>
          <p:cNvPr id="31746" name="Rectangle 2"/>
          <p:cNvSpPr>
            <a:spLocks noGrp="1" noChangeArrowheads="1"/>
          </p:cNvSpPr>
          <p:nvPr>
            <p:ph type="title"/>
          </p:nvPr>
        </p:nvSpPr>
        <p:spPr/>
        <p:txBody>
          <a:bodyPr/>
          <a:lstStyle/>
          <a:p>
            <a:r>
              <a:rPr lang="zh-CN" altLang="en-US" dirty="0">
                <a:solidFill>
                  <a:srgbClr val="16754D"/>
                </a:solidFill>
              </a:rPr>
              <a:t>拉普拉斯矩阵</a:t>
            </a:r>
            <a:endParaRPr lang="zh-CN" altLang="x-none" dirty="0"/>
          </a:p>
        </p:txBody>
      </p:sp>
      <p:cxnSp>
        <p:nvCxnSpPr>
          <p:cNvPr id="6" name="直线连接符 5">
            <a:extLst>
              <a:ext uri="{FF2B5EF4-FFF2-40B4-BE49-F238E27FC236}">
                <a16:creationId xmlns:a16="http://schemas.microsoft.com/office/drawing/2014/main" id="{FD1C4E9C-3B9B-5440-AED1-76266795AB60}"/>
              </a:ext>
            </a:extLst>
          </p:cNvPr>
          <p:cNvCxnSpPr>
            <a:cxnSpLocks/>
          </p:cNvCxnSpPr>
          <p:nvPr/>
        </p:nvCxnSpPr>
        <p:spPr>
          <a:xfrm>
            <a:off x="3728852" y="4952011"/>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1C623001-F09C-CC4E-B4CE-2F1D114223E6}"/>
              </a:ext>
            </a:extLst>
          </p:cNvPr>
          <p:cNvCxnSpPr>
            <a:cxnSpLocks/>
          </p:cNvCxnSpPr>
          <p:nvPr/>
        </p:nvCxnSpPr>
        <p:spPr>
          <a:xfrm>
            <a:off x="4322617" y="5450775"/>
            <a:ext cx="283820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B2CC59E3-1227-EE4C-8176-BBCDBF1A659D}"/>
              </a:ext>
            </a:extLst>
          </p:cNvPr>
          <p:cNvCxnSpPr>
            <a:cxnSpLocks/>
          </p:cNvCxnSpPr>
          <p:nvPr/>
        </p:nvCxnSpPr>
        <p:spPr>
          <a:xfrm>
            <a:off x="508660" y="2943102"/>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24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pic>
        <p:nvPicPr>
          <p:cNvPr id="3" name="图片 2">
            <a:extLst>
              <a:ext uri="{FF2B5EF4-FFF2-40B4-BE49-F238E27FC236}">
                <a16:creationId xmlns:a16="http://schemas.microsoft.com/office/drawing/2014/main" id="{8BCD53EF-D711-C940-9DFC-98655776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8193"/>
            <a:ext cx="9144000" cy="5001614"/>
          </a:xfrm>
          <a:prstGeom prst="rect">
            <a:avLst/>
          </a:prstGeom>
        </p:spPr>
      </p:pic>
      <p:cxnSp>
        <p:nvCxnSpPr>
          <p:cNvPr id="6" name="直线连接符 5">
            <a:extLst>
              <a:ext uri="{FF2B5EF4-FFF2-40B4-BE49-F238E27FC236}">
                <a16:creationId xmlns:a16="http://schemas.microsoft.com/office/drawing/2014/main" id="{FD1C4E9C-3B9B-5440-AED1-76266795AB60}"/>
              </a:ext>
            </a:extLst>
          </p:cNvPr>
          <p:cNvCxnSpPr>
            <a:cxnSpLocks/>
          </p:cNvCxnSpPr>
          <p:nvPr/>
        </p:nvCxnSpPr>
        <p:spPr>
          <a:xfrm>
            <a:off x="4263241" y="5284519"/>
            <a:ext cx="479763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1C623001-F09C-CC4E-B4CE-2F1D114223E6}"/>
              </a:ext>
            </a:extLst>
          </p:cNvPr>
          <p:cNvCxnSpPr>
            <a:cxnSpLocks/>
          </p:cNvCxnSpPr>
          <p:nvPr/>
        </p:nvCxnSpPr>
        <p:spPr>
          <a:xfrm>
            <a:off x="641267" y="5723907"/>
            <a:ext cx="250569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007C263-E7BE-FE45-A980-33DE49FE3A3C}"/>
              </a:ext>
            </a:extLst>
          </p:cNvPr>
          <p:cNvPicPr>
            <a:picLocks noChangeAspect="1"/>
          </p:cNvPicPr>
          <p:nvPr/>
        </p:nvPicPr>
        <p:blipFill>
          <a:blip r:embed="rId3"/>
          <a:stretch>
            <a:fillRect/>
          </a:stretch>
        </p:blipFill>
        <p:spPr>
          <a:xfrm>
            <a:off x="6803983" y="42864"/>
            <a:ext cx="2304968" cy="1504089"/>
          </a:xfrm>
          <a:prstGeom prst="rect">
            <a:avLst/>
          </a:prstGeom>
        </p:spPr>
      </p:pic>
      <p:sp>
        <p:nvSpPr>
          <p:cNvPr id="9" name="文本框 8">
            <a:extLst>
              <a:ext uri="{FF2B5EF4-FFF2-40B4-BE49-F238E27FC236}">
                <a16:creationId xmlns:a16="http://schemas.microsoft.com/office/drawing/2014/main" id="{8E313836-A059-F848-8D7A-25BC897E8095}"/>
              </a:ext>
            </a:extLst>
          </p:cNvPr>
          <p:cNvSpPr txBox="1"/>
          <p:nvPr/>
        </p:nvSpPr>
        <p:spPr>
          <a:xfrm>
            <a:off x="3384467" y="223919"/>
            <a:ext cx="2457615" cy="523220"/>
          </a:xfrm>
          <a:prstGeom prst="rect">
            <a:avLst/>
          </a:prstGeom>
          <a:noFill/>
        </p:spPr>
        <p:txBody>
          <a:bodyPr wrap="square" rtlCol="0">
            <a:spAutoFit/>
          </a:bodyPr>
          <a:lstStyle/>
          <a:p>
            <a:r>
              <a:rPr kumimoji="1" lang="en-US" altLang="zh-CN" sz="2800" dirty="0">
                <a:solidFill>
                  <a:srgbClr val="C00000"/>
                </a:solidFill>
              </a:rPr>
              <a:t>L</a:t>
            </a:r>
            <a:r>
              <a:rPr kumimoji="1" lang="zh-Hans" altLang="en-US" sz="2800" dirty="0">
                <a:solidFill>
                  <a:srgbClr val="C00000"/>
                </a:solidFill>
              </a:rPr>
              <a:t> </a:t>
            </a:r>
            <a:r>
              <a:rPr kumimoji="1" lang="zh-CN" altLang="en-US" sz="2800" dirty="0">
                <a:solidFill>
                  <a:srgbClr val="C00000"/>
                </a:solidFill>
              </a:rPr>
              <a:t>也是对称的</a:t>
            </a:r>
          </a:p>
        </p:txBody>
      </p:sp>
      <p:sp>
        <p:nvSpPr>
          <p:cNvPr id="11" name="矩形 10">
            <a:extLst>
              <a:ext uri="{FF2B5EF4-FFF2-40B4-BE49-F238E27FC236}">
                <a16:creationId xmlns:a16="http://schemas.microsoft.com/office/drawing/2014/main" id="{7E13D8E6-FDC4-BD4D-BF3A-9CB856189CA9}"/>
              </a:ext>
            </a:extLst>
          </p:cNvPr>
          <p:cNvSpPr/>
          <p:nvPr/>
        </p:nvSpPr>
        <p:spPr>
          <a:xfrm>
            <a:off x="0" y="1546953"/>
            <a:ext cx="1436913" cy="1384995"/>
          </a:xfrm>
          <a:prstGeom prst="rect">
            <a:avLst/>
          </a:prstGeom>
        </p:spPr>
        <p:txBody>
          <a:bodyPr wrap="square">
            <a:spAutoFit/>
          </a:bodyPr>
          <a:lstStyle/>
          <a:p>
            <a:r>
              <a:rPr lang="zh-CN" altLang="en-US" sz="2800" dirty="0">
                <a:solidFill>
                  <a:srgbClr val="C00000"/>
                </a:solidFill>
                <a:latin typeface="Verdana" panose="020B0604030504040204" pitchFamily="34" charset="0"/>
              </a:rPr>
              <a:t>对于任意的向量</a:t>
            </a:r>
            <a:r>
              <a:rPr lang="zh-Hans" altLang="en-US" sz="2800" dirty="0">
                <a:solidFill>
                  <a:srgbClr val="C00000"/>
                </a:solidFill>
                <a:latin typeface="Verdana" panose="020B0604030504040204" pitchFamily="34" charset="0"/>
              </a:rPr>
              <a:t> </a:t>
            </a:r>
            <a:r>
              <a:rPr lang="en" altLang="zh-CN" sz="2800" i="1" dirty="0">
                <a:solidFill>
                  <a:srgbClr val="C00000"/>
                </a:solidFill>
                <a:latin typeface="MathJax_Math-italic"/>
              </a:rPr>
              <a:t>f</a:t>
            </a:r>
            <a:endParaRPr lang="zh-CN" altLang="en-US" sz="2800" i="1" dirty="0">
              <a:solidFill>
                <a:srgbClr val="C00000"/>
              </a:solidFill>
            </a:endParaRPr>
          </a:p>
        </p:txBody>
      </p:sp>
      <p:pic>
        <p:nvPicPr>
          <p:cNvPr id="12" name="图片 11">
            <a:extLst>
              <a:ext uri="{FF2B5EF4-FFF2-40B4-BE49-F238E27FC236}">
                <a16:creationId xmlns:a16="http://schemas.microsoft.com/office/drawing/2014/main" id="{A0935546-CA0B-9245-AAE1-A1522BCCC23E}"/>
              </a:ext>
            </a:extLst>
          </p:cNvPr>
          <p:cNvPicPr>
            <a:picLocks noChangeAspect="1"/>
          </p:cNvPicPr>
          <p:nvPr/>
        </p:nvPicPr>
        <p:blipFill>
          <a:blip r:embed="rId4"/>
          <a:stretch>
            <a:fillRect/>
          </a:stretch>
        </p:blipFill>
        <p:spPr>
          <a:xfrm>
            <a:off x="3922980" y="5652230"/>
            <a:ext cx="4445000" cy="393700"/>
          </a:xfrm>
          <a:prstGeom prst="rect">
            <a:avLst/>
          </a:prstGeom>
          <a:ln w="38100">
            <a:solidFill>
              <a:srgbClr val="C00000"/>
            </a:solidFill>
          </a:ln>
        </p:spPr>
      </p:pic>
    </p:spTree>
    <p:extLst>
      <p:ext uri="{BB962C8B-B14F-4D97-AF65-F5344CB8AC3E}">
        <p14:creationId xmlns:p14="http://schemas.microsoft.com/office/powerpoint/2010/main" val="2096716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endParaRPr lang="zh-CN" altLang="x-none" dirty="0"/>
          </a:p>
        </p:txBody>
      </p:sp>
      <p:pic>
        <p:nvPicPr>
          <p:cNvPr id="4" name="图片 3">
            <a:extLst>
              <a:ext uri="{FF2B5EF4-FFF2-40B4-BE49-F238E27FC236}">
                <a16:creationId xmlns:a16="http://schemas.microsoft.com/office/drawing/2014/main" id="{F6C8D409-8984-9946-82D4-EDCEDF4B2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690"/>
            <a:ext cx="9144000" cy="5094125"/>
          </a:xfrm>
          <a:prstGeom prst="rect">
            <a:avLst/>
          </a:prstGeom>
        </p:spPr>
      </p:pic>
      <p:pic>
        <p:nvPicPr>
          <p:cNvPr id="5" name="图片 4">
            <a:extLst>
              <a:ext uri="{FF2B5EF4-FFF2-40B4-BE49-F238E27FC236}">
                <a16:creationId xmlns:a16="http://schemas.microsoft.com/office/drawing/2014/main" id="{A4BF7484-A9ED-1746-918F-A619C3B43FB9}"/>
              </a:ext>
            </a:extLst>
          </p:cNvPr>
          <p:cNvPicPr>
            <a:picLocks noChangeAspect="1"/>
          </p:cNvPicPr>
          <p:nvPr/>
        </p:nvPicPr>
        <p:blipFill>
          <a:blip r:embed="rId3"/>
          <a:stretch>
            <a:fillRect/>
          </a:stretch>
        </p:blipFill>
        <p:spPr>
          <a:xfrm>
            <a:off x="6942529" y="42864"/>
            <a:ext cx="2201471" cy="2068852"/>
          </a:xfrm>
          <a:prstGeom prst="rect">
            <a:avLst/>
          </a:prstGeom>
        </p:spPr>
      </p:pic>
      <p:pic>
        <p:nvPicPr>
          <p:cNvPr id="6" name="图片 5">
            <a:extLst>
              <a:ext uri="{FF2B5EF4-FFF2-40B4-BE49-F238E27FC236}">
                <a16:creationId xmlns:a16="http://schemas.microsoft.com/office/drawing/2014/main" id="{69801DCE-1982-294C-BCA1-993ABDA3D8AA}"/>
              </a:ext>
            </a:extLst>
          </p:cNvPr>
          <p:cNvPicPr>
            <a:picLocks noChangeAspect="1"/>
          </p:cNvPicPr>
          <p:nvPr/>
        </p:nvPicPr>
        <p:blipFill>
          <a:blip r:embed="rId4"/>
          <a:stretch>
            <a:fillRect/>
          </a:stretch>
        </p:blipFill>
        <p:spPr>
          <a:xfrm>
            <a:off x="6114884" y="3723820"/>
            <a:ext cx="2245921" cy="2108975"/>
          </a:xfrm>
          <a:prstGeom prst="rect">
            <a:avLst/>
          </a:prstGeom>
        </p:spPr>
      </p:pic>
      <p:pic>
        <p:nvPicPr>
          <p:cNvPr id="8" name="图片 7">
            <a:extLst>
              <a:ext uri="{FF2B5EF4-FFF2-40B4-BE49-F238E27FC236}">
                <a16:creationId xmlns:a16="http://schemas.microsoft.com/office/drawing/2014/main" id="{070F385F-FED4-4544-9BCE-EF5334E67362}"/>
              </a:ext>
            </a:extLst>
          </p:cNvPr>
          <p:cNvPicPr>
            <a:picLocks noChangeAspect="1"/>
          </p:cNvPicPr>
          <p:nvPr/>
        </p:nvPicPr>
        <p:blipFill>
          <a:blip r:embed="rId5"/>
          <a:stretch>
            <a:fillRect/>
          </a:stretch>
        </p:blipFill>
        <p:spPr>
          <a:xfrm>
            <a:off x="3688484" y="176001"/>
            <a:ext cx="1767031" cy="1469426"/>
          </a:xfrm>
          <a:prstGeom prst="rect">
            <a:avLst/>
          </a:prstGeom>
        </p:spPr>
      </p:pic>
      <p:pic>
        <p:nvPicPr>
          <p:cNvPr id="2" name="图片 1">
            <a:extLst>
              <a:ext uri="{FF2B5EF4-FFF2-40B4-BE49-F238E27FC236}">
                <a16:creationId xmlns:a16="http://schemas.microsoft.com/office/drawing/2014/main" id="{66271DEB-0E89-5446-ADD8-795562F7F7A4}"/>
              </a:ext>
            </a:extLst>
          </p:cNvPr>
          <p:cNvPicPr>
            <a:picLocks noChangeAspect="1"/>
          </p:cNvPicPr>
          <p:nvPr/>
        </p:nvPicPr>
        <p:blipFill>
          <a:blip r:embed="rId6"/>
          <a:stretch>
            <a:fillRect/>
          </a:stretch>
        </p:blipFill>
        <p:spPr>
          <a:xfrm>
            <a:off x="269388" y="5363682"/>
            <a:ext cx="2788054" cy="1462266"/>
          </a:xfrm>
          <a:prstGeom prst="rect">
            <a:avLst/>
          </a:prstGeom>
        </p:spPr>
      </p:pic>
      <p:sp>
        <p:nvSpPr>
          <p:cNvPr id="3" name="文本框 2">
            <a:extLst>
              <a:ext uri="{FF2B5EF4-FFF2-40B4-BE49-F238E27FC236}">
                <a16:creationId xmlns:a16="http://schemas.microsoft.com/office/drawing/2014/main" id="{E977B6F0-2195-E74E-AFEF-745F47B6EC6B}"/>
              </a:ext>
            </a:extLst>
          </p:cNvPr>
          <p:cNvSpPr txBox="1"/>
          <p:nvPr/>
        </p:nvSpPr>
        <p:spPr>
          <a:xfrm>
            <a:off x="260350" y="4778307"/>
            <a:ext cx="2706370" cy="369332"/>
          </a:xfrm>
          <a:prstGeom prst="rect">
            <a:avLst/>
          </a:prstGeom>
          <a:noFill/>
        </p:spPr>
        <p:txBody>
          <a:bodyPr wrap="square" rtlCol="0">
            <a:spAutoFit/>
          </a:bodyPr>
          <a:lstStyle/>
          <a:p>
            <a:r>
              <a:rPr kumimoji="1" lang="zh-CN" altLang="en-US" dirty="0"/>
              <a:t>拉普拉斯矩阵</a:t>
            </a:r>
          </a:p>
        </p:txBody>
      </p:sp>
    </p:spTree>
    <p:extLst>
      <p:ext uri="{BB962C8B-B14F-4D97-AF65-F5344CB8AC3E}">
        <p14:creationId xmlns:p14="http://schemas.microsoft.com/office/powerpoint/2010/main" val="4120937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719B0-89A7-F549-BB53-C5F207CEF768}"/>
              </a:ext>
            </a:extLst>
          </p:cNvPr>
          <p:cNvSpPr>
            <a:spLocks noGrp="1"/>
          </p:cNvSpPr>
          <p:nvPr>
            <p:ph type="title"/>
          </p:nvPr>
        </p:nvSpPr>
        <p:spPr/>
        <p:txBody>
          <a:bodyPr/>
          <a:lstStyle/>
          <a:p>
            <a:r>
              <a:rPr kumimoji="1" lang="zh-CN" altLang="en-US" dirty="0"/>
              <a:t>拉普拉斯映射</a:t>
            </a:r>
          </a:p>
        </p:txBody>
      </p:sp>
      <p:sp>
        <p:nvSpPr>
          <p:cNvPr id="3" name="内容占位符 2">
            <a:extLst>
              <a:ext uri="{FF2B5EF4-FFF2-40B4-BE49-F238E27FC236}">
                <a16:creationId xmlns:a16="http://schemas.microsoft.com/office/drawing/2014/main" id="{546E08E8-F8C4-9A4D-9650-D035690E1F91}"/>
              </a:ext>
            </a:extLst>
          </p:cNvPr>
          <p:cNvSpPr>
            <a:spLocks noGrp="1"/>
          </p:cNvSpPr>
          <p:nvPr>
            <p:ph idx="1"/>
          </p:nvPr>
        </p:nvSpPr>
        <p:spPr/>
        <p:txBody>
          <a:bodyPr>
            <a:normAutofit/>
          </a:bodyPr>
          <a:lstStyle/>
          <a:p>
            <a:r>
              <a:rPr lang="zh-CN" altLang="en-US" sz="2400" dirty="0"/>
              <a:t>拉普拉斯矩阵是一种图的矩阵表示，</a:t>
            </a:r>
            <a:r>
              <a:rPr lang="zh-CN" altLang="en-US" dirty="0"/>
              <a:t>计算拉普拉斯矩阵</a:t>
            </a:r>
            <a:r>
              <a:rPr lang="en-US" altLang="zh-CN" dirty="0"/>
              <a:t>L</a:t>
            </a:r>
            <a:r>
              <a:rPr lang="zh-CN" altLang="en-US" dirty="0"/>
              <a:t>的特征向量与特征值，使用最小的</a:t>
            </a:r>
            <a:r>
              <a:rPr lang="en-US" altLang="zh-CN" dirty="0"/>
              <a:t>m</a:t>
            </a:r>
            <a:r>
              <a:rPr lang="zh-CN" altLang="en-US" dirty="0"/>
              <a:t>个非零特征值对应的特征向量作为降维后的结果输出。这就是拉普拉斯映射。</a:t>
            </a:r>
            <a:endParaRPr lang="en-US" altLang="zh-CN" sz="2400" dirty="0"/>
          </a:p>
          <a:p>
            <a:r>
              <a:rPr lang="zh-CN" altLang="en-US" sz="2400" dirty="0"/>
              <a:t>拉普拉斯映射是在保持原流形数据相似度的情况下，直接降维到低维空间。</a:t>
            </a:r>
            <a:endParaRPr kumimoji="1" lang="zh-CN" altLang="en-US" sz="2400" dirty="0"/>
          </a:p>
        </p:txBody>
      </p:sp>
    </p:spTree>
    <p:extLst>
      <p:ext uri="{BB962C8B-B14F-4D97-AF65-F5344CB8AC3E}">
        <p14:creationId xmlns:p14="http://schemas.microsoft.com/office/powerpoint/2010/main" val="1075656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BF263-967A-7744-9063-A00A66D928DA}"/>
              </a:ext>
            </a:extLst>
          </p:cNvPr>
          <p:cNvSpPr>
            <a:spLocks noGrp="1"/>
          </p:cNvSpPr>
          <p:nvPr>
            <p:ph type="title"/>
          </p:nvPr>
        </p:nvSpPr>
        <p:spPr/>
        <p:txBody>
          <a:bodyPr>
            <a:normAutofit/>
          </a:bodyPr>
          <a:lstStyle/>
          <a:p>
            <a:r>
              <a:rPr lang="zh-CN" altLang="en-US" dirty="0">
                <a:effectLst/>
              </a:rPr>
              <a:t>切图</a:t>
            </a:r>
            <a:endParaRPr kumimoji="1" lang="zh-CN" altLang="en-US" dirty="0"/>
          </a:p>
        </p:txBody>
      </p:sp>
      <p:pic>
        <p:nvPicPr>
          <p:cNvPr id="4" name="内容占位符 3">
            <a:extLst>
              <a:ext uri="{FF2B5EF4-FFF2-40B4-BE49-F238E27FC236}">
                <a16:creationId xmlns:a16="http://schemas.microsoft.com/office/drawing/2014/main" id="{4C38711F-6323-3B49-967B-C9E193FC7A4A}"/>
              </a:ext>
            </a:extLst>
          </p:cNvPr>
          <p:cNvPicPr>
            <a:picLocks noGrp="1" noChangeAspect="1"/>
          </p:cNvPicPr>
          <p:nvPr>
            <p:ph idx="1"/>
          </p:nvPr>
        </p:nvPicPr>
        <p:blipFill>
          <a:blip r:embed="rId2"/>
          <a:stretch>
            <a:fillRect/>
          </a:stretch>
        </p:blipFill>
        <p:spPr>
          <a:xfrm>
            <a:off x="0" y="634758"/>
            <a:ext cx="9144000" cy="4026249"/>
          </a:xfrm>
          <a:prstGeom prst="rect">
            <a:avLst/>
          </a:prstGeom>
        </p:spPr>
      </p:pic>
      <p:pic>
        <p:nvPicPr>
          <p:cNvPr id="5" name="图片 4">
            <a:extLst>
              <a:ext uri="{FF2B5EF4-FFF2-40B4-BE49-F238E27FC236}">
                <a16:creationId xmlns:a16="http://schemas.microsoft.com/office/drawing/2014/main" id="{98AC77F5-9630-BA48-9154-0C9E3AF5B68E}"/>
              </a:ext>
            </a:extLst>
          </p:cNvPr>
          <p:cNvPicPr>
            <a:picLocks noChangeAspect="1"/>
          </p:cNvPicPr>
          <p:nvPr/>
        </p:nvPicPr>
        <p:blipFill>
          <a:blip r:embed="rId3"/>
          <a:stretch>
            <a:fillRect/>
          </a:stretch>
        </p:blipFill>
        <p:spPr>
          <a:xfrm>
            <a:off x="4943958" y="4661007"/>
            <a:ext cx="3583015" cy="2126505"/>
          </a:xfrm>
          <a:prstGeom prst="rect">
            <a:avLst/>
          </a:prstGeom>
        </p:spPr>
      </p:pic>
      <p:sp>
        <p:nvSpPr>
          <p:cNvPr id="6" name="文本框 5">
            <a:extLst>
              <a:ext uri="{FF2B5EF4-FFF2-40B4-BE49-F238E27FC236}">
                <a16:creationId xmlns:a16="http://schemas.microsoft.com/office/drawing/2014/main" id="{12D25B6F-79AE-AA46-A7C1-3D2A0088E579}"/>
              </a:ext>
            </a:extLst>
          </p:cNvPr>
          <p:cNvSpPr txBox="1"/>
          <p:nvPr/>
        </p:nvSpPr>
        <p:spPr>
          <a:xfrm>
            <a:off x="260350" y="5083444"/>
            <a:ext cx="5009074" cy="369332"/>
          </a:xfrm>
          <a:prstGeom prst="rect">
            <a:avLst/>
          </a:prstGeom>
          <a:noFill/>
        </p:spPr>
        <p:txBody>
          <a:bodyPr wrap="square" rtlCol="0">
            <a:spAutoFit/>
          </a:bodyPr>
          <a:lstStyle/>
          <a:p>
            <a:r>
              <a:rPr kumimoji="1" lang="zh-CN" altLang="en-US" dirty="0"/>
              <a:t>最小化                           不一定好 </a:t>
            </a:r>
          </a:p>
        </p:txBody>
      </p:sp>
      <p:pic>
        <p:nvPicPr>
          <p:cNvPr id="7" name="图片 6">
            <a:extLst>
              <a:ext uri="{FF2B5EF4-FFF2-40B4-BE49-F238E27FC236}">
                <a16:creationId xmlns:a16="http://schemas.microsoft.com/office/drawing/2014/main" id="{B9FEF230-786D-5947-9A71-4420B4DD7B2A}"/>
              </a:ext>
            </a:extLst>
          </p:cNvPr>
          <p:cNvPicPr>
            <a:picLocks noChangeAspect="1"/>
          </p:cNvPicPr>
          <p:nvPr/>
        </p:nvPicPr>
        <p:blipFill>
          <a:blip r:embed="rId4"/>
          <a:stretch>
            <a:fillRect/>
          </a:stretch>
        </p:blipFill>
        <p:spPr>
          <a:xfrm>
            <a:off x="1160113" y="5033676"/>
            <a:ext cx="2019300" cy="419100"/>
          </a:xfrm>
          <a:prstGeom prst="rect">
            <a:avLst/>
          </a:prstGeom>
        </p:spPr>
      </p:pic>
    </p:spTree>
    <p:extLst>
      <p:ext uri="{BB962C8B-B14F-4D97-AF65-F5344CB8AC3E}">
        <p14:creationId xmlns:p14="http://schemas.microsoft.com/office/powerpoint/2010/main" val="881310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5CC49-1D34-AC4A-BFD2-5E70A6981447}"/>
              </a:ext>
            </a:extLst>
          </p:cNvPr>
          <p:cNvSpPr>
            <a:spLocks noGrp="1"/>
          </p:cNvSpPr>
          <p:nvPr>
            <p:ph type="title"/>
          </p:nvPr>
        </p:nvSpPr>
        <p:spPr/>
        <p:txBody>
          <a:bodyPr/>
          <a:lstStyle/>
          <a:p>
            <a:r>
              <a:rPr lang="zh-CN" altLang="en-US" dirty="0">
                <a:effectLst/>
              </a:rPr>
              <a:t>切图</a:t>
            </a:r>
            <a:endParaRPr kumimoji="1" lang="zh-CN" altLang="en-US" dirty="0"/>
          </a:p>
        </p:txBody>
      </p:sp>
      <p:pic>
        <p:nvPicPr>
          <p:cNvPr id="4" name="内容占位符 3">
            <a:extLst>
              <a:ext uri="{FF2B5EF4-FFF2-40B4-BE49-F238E27FC236}">
                <a16:creationId xmlns:a16="http://schemas.microsoft.com/office/drawing/2014/main" id="{7CAAF73E-0257-F647-9EC3-549027759867}"/>
              </a:ext>
            </a:extLst>
          </p:cNvPr>
          <p:cNvPicPr>
            <a:picLocks noGrp="1" noChangeAspect="1"/>
          </p:cNvPicPr>
          <p:nvPr>
            <p:ph idx="1"/>
          </p:nvPr>
        </p:nvPicPr>
        <p:blipFill>
          <a:blip r:embed="rId2"/>
          <a:stretch>
            <a:fillRect/>
          </a:stretch>
        </p:blipFill>
        <p:spPr>
          <a:xfrm>
            <a:off x="472591" y="4506662"/>
            <a:ext cx="4914900" cy="1041400"/>
          </a:xfrm>
          <a:prstGeom prst="rect">
            <a:avLst/>
          </a:prstGeom>
        </p:spPr>
      </p:pic>
      <p:pic>
        <p:nvPicPr>
          <p:cNvPr id="5" name="图片 4">
            <a:extLst>
              <a:ext uri="{FF2B5EF4-FFF2-40B4-BE49-F238E27FC236}">
                <a16:creationId xmlns:a16="http://schemas.microsoft.com/office/drawing/2014/main" id="{7E7AF946-753D-D14A-8357-F3FD468A69B0}"/>
              </a:ext>
            </a:extLst>
          </p:cNvPr>
          <p:cNvPicPr>
            <a:picLocks noChangeAspect="1"/>
          </p:cNvPicPr>
          <p:nvPr/>
        </p:nvPicPr>
        <p:blipFill>
          <a:blip r:embed="rId3"/>
          <a:stretch>
            <a:fillRect/>
          </a:stretch>
        </p:blipFill>
        <p:spPr>
          <a:xfrm>
            <a:off x="833357" y="2429939"/>
            <a:ext cx="5524500" cy="1041400"/>
          </a:xfrm>
          <a:prstGeom prst="rect">
            <a:avLst/>
          </a:prstGeom>
        </p:spPr>
      </p:pic>
      <p:pic>
        <p:nvPicPr>
          <p:cNvPr id="7" name="图片 6">
            <a:extLst>
              <a:ext uri="{FF2B5EF4-FFF2-40B4-BE49-F238E27FC236}">
                <a16:creationId xmlns:a16="http://schemas.microsoft.com/office/drawing/2014/main" id="{A295F7FA-E0BC-8546-B8B1-471DFD8BD7E3}"/>
              </a:ext>
            </a:extLst>
          </p:cNvPr>
          <p:cNvPicPr>
            <a:picLocks noChangeAspect="1"/>
          </p:cNvPicPr>
          <p:nvPr/>
        </p:nvPicPr>
        <p:blipFill>
          <a:blip r:embed="rId4"/>
          <a:stretch>
            <a:fillRect/>
          </a:stretch>
        </p:blipFill>
        <p:spPr>
          <a:xfrm>
            <a:off x="5609741" y="4706768"/>
            <a:ext cx="1854200" cy="711200"/>
          </a:xfrm>
          <a:prstGeom prst="rect">
            <a:avLst/>
          </a:prstGeom>
        </p:spPr>
      </p:pic>
      <p:sp>
        <p:nvSpPr>
          <p:cNvPr id="8" name="文本框 7">
            <a:extLst>
              <a:ext uri="{FF2B5EF4-FFF2-40B4-BE49-F238E27FC236}">
                <a16:creationId xmlns:a16="http://schemas.microsoft.com/office/drawing/2014/main" id="{24D24D12-5362-7642-87E3-09CC02D7E5A0}"/>
              </a:ext>
            </a:extLst>
          </p:cNvPr>
          <p:cNvSpPr txBox="1"/>
          <p:nvPr/>
        </p:nvSpPr>
        <p:spPr>
          <a:xfrm>
            <a:off x="833357" y="1069383"/>
            <a:ext cx="7628718" cy="461665"/>
          </a:xfrm>
          <a:prstGeom prst="rect">
            <a:avLst/>
          </a:prstGeom>
          <a:noFill/>
        </p:spPr>
        <p:txBody>
          <a:bodyPr wrap="square" rtlCol="0">
            <a:spAutoFit/>
          </a:bodyPr>
          <a:lstStyle/>
          <a:p>
            <a:r>
              <a:rPr kumimoji="1" lang="zh-CN" altLang="en-US" sz="2400" dirty="0"/>
              <a:t>考虑到聚类后子集中点的个数，定义一下两种优化目标：</a:t>
            </a:r>
          </a:p>
        </p:txBody>
      </p:sp>
      <p:sp>
        <p:nvSpPr>
          <p:cNvPr id="9" name="文本框 8">
            <a:extLst>
              <a:ext uri="{FF2B5EF4-FFF2-40B4-BE49-F238E27FC236}">
                <a16:creationId xmlns:a16="http://schemas.microsoft.com/office/drawing/2014/main" id="{AAB5280D-5F6F-3D42-86C4-5D920546F6F6}"/>
              </a:ext>
            </a:extLst>
          </p:cNvPr>
          <p:cNvSpPr txBox="1"/>
          <p:nvPr/>
        </p:nvSpPr>
        <p:spPr>
          <a:xfrm>
            <a:off x="675791" y="5805610"/>
            <a:ext cx="7628718" cy="461665"/>
          </a:xfrm>
          <a:prstGeom prst="rect">
            <a:avLst/>
          </a:prstGeom>
          <a:noFill/>
        </p:spPr>
        <p:txBody>
          <a:bodyPr wrap="square" rtlCol="0">
            <a:spAutoFit/>
          </a:bodyPr>
          <a:lstStyle/>
          <a:p>
            <a:r>
              <a:rPr kumimoji="1" lang="zh-CN" altLang="en-US" sz="2400" dirty="0"/>
              <a:t>接下来以</a:t>
            </a:r>
            <a:r>
              <a:rPr kumimoji="1" lang="en-US" altLang="zh-CN" sz="2400" dirty="0" err="1"/>
              <a:t>NCut</a:t>
            </a:r>
            <a:r>
              <a:rPr kumimoji="1" lang="zh-CN" altLang="en-US" sz="2400" dirty="0"/>
              <a:t>这个优化目标为</a:t>
            </a:r>
            <a:r>
              <a:rPr kumimoji="1" lang="zh-CN" altLang="en-US" sz="2400"/>
              <a:t>例，介绍谱聚类算法</a:t>
            </a:r>
            <a:r>
              <a:rPr kumimoji="1" lang="zh-CN" altLang="en-US" sz="2400" dirty="0"/>
              <a:t>：</a:t>
            </a:r>
          </a:p>
        </p:txBody>
      </p:sp>
      <p:sp>
        <p:nvSpPr>
          <p:cNvPr id="3" name="矩形 2">
            <a:extLst>
              <a:ext uri="{FF2B5EF4-FFF2-40B4-BE49-F238E27FC236}">
                <a16:creationId xmlns:a16="http://schemas.microsoft.com/office/drawing/2014/main" id="{5391FDE5-15BE-484A-A31E-4FAB5EB49648}"/>
              </a:ext>
            </a:extLst>
          </p:cNvPr>
          <p:cNvSpPr/>
          <p:nvPr/>
        </p:nvSpPr>
        <p:spPr>
          <a:xfrm>
            <a:off x="546236" y="1649121"/>
            <a:ext cx="6917705" cy="707886"/>
          </a:xfrm>
          <a:prstGeom prst="rect">
            <a:avLst/>
          </a:prstGeom>
        </p:spPr>
        <p:txBody>
          <a:bodyPr wrap="square">
            <a:spAutoFit/>
          </a:bodyPr>
          <a:lstStyle/>
          <a:p>
            <a:r>
              <a:rPr lang="en-US" altLang="zh-CN" sz="2000" dirty="0">
                <a:solidFill>
                  <a:srgbClr val="4F4F4F"/>
                </a:solidFill>
                <a:latin typeface="Songti SC" panose="02010600040101010101" pitchFamily="2" charset="-122"/>
                <a:ea typeface="Songti SC" panose="02010600040101010101" pitchFamily="2" charset="-122"/>
              </a:rPr>
              <a:t> </a:t>
            </a:r>
            <a:r>
              <a:rPr lang="en-US" altLang="zh-CN" sz="2000" dirty="0" err="1">
                <a:solidFill>
                  <a:srgbClr val="4F4F4F"/>
                </a:solidFill>
                <a:latin typeface="Songti SC" panose="02010600040101010101" pitchFamily="2" charset="-122"/>
                <a:ea typeface="Songti SC" panose="02010600040101010101" pitchFamily="2" charset="-122"/>
              </a:rPr>
              <a:t>Ratiocut</a:t>
            </a:r>
            <a:r>
              <a:rPr lang="zh-CN" altLang="en-US" sz="2000" dirty="0">
                <a:solidFill>
                  <a:srgbClr val="4F4F4F"/>
                </a:solidFill>
                <a:latin typeface="Songti SC" panose="02010600040101010101" pitchFamily="2" charset="-122"/>
                <a:ea typeface="Songti SC" panose="02010600040101010101" pitchFamily="2" charset="-122"/>
              </a:rPr>
              <a:t>切图考虑了目标子图的大小，避免了单个样本点作为一个簇的情况发生，平衡了各个子图的大小。</a:t>
            </a:r>
            <a:endParaRPr lang="zh-CN" altLang="en-US" sz="2000"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1C9814FA-B7F7-CE41-8ECD-D4659EB4291E}"/>
              </a:ext>
            </a:extLst>
          </p:cNvPr>
          <p:cNvSpPr/>
          <p:nvPr/>
        </p:nvSpPr>
        <p:spPr>
          <a:xfrm>
            <a:off x="687070" y="3617204"/>
            <a:ext cx="8456930" cy="707886"/>
          </a:xfrm>
          <a:prstGeom prst="rect">
            <a:avLst/>
          </a:prstGeom>
        </p:spPr>
        <p:txBody>
          <a:bodyPr wrap="square">
            <a:spAutoFit/>
          </a:bodyPr>
          <a:lstStyle/>
          <a:p>
            <a:r>
              <a:rPr lang="en-US" altLang="zh-CN" sz="2000" dirty="0" err="1">
                <a:solidFill>
                  <a:srgbClr val="333333"/>
                </a:solidFill>
                <a:latin typeface="-apple-system"/>
              </a:rPr>
              <a:t>Ncut</a:t>
            </a:r>
            <a:r>
              <a:rPr lang="zh-CN" altLang="en-US" sz="2000" dirty="0">
                <a:solidFill>
                  <a:srgbClr val="333333"/>
                </a:solidFill>
                <a:latin typeface="-apple-system"/>
              </a:rPr>
              <a:t>切法实际上与</a:t>
            </a:r>
            <a:r>
              <a:rPr lang="en-US" altLang="zh-CN" sz="2000" dirty="0" err="1">
                <a:solidFill>
                  <a:srgbClr val="333333"/>
                </a:solidFill>
                <a:latin typeface="-apple-system"/>
              </a:rPr>
              <a:t>Ratiocut</a:t>
            </a:r>
            <a:r>
              <a:rPr lang="zh-CN" altLang="en-US" sz="2000" dirty="0">
                <a:solidFill>
                  <a:srgbClr val="333333"/>
                </a:solidFill>
                <a:latin typeface="-apple-system"/>
              </a:rPr>
              <a:t>相似，但</a:t>
            </a:r>
            <a:r>
              <a:rPr lang="en-US" altLang="zh-CN" sz="2000" dirty="0" err="1">
                <a:solidFill>
                  <a:srgbClr val="333333"/>
                </a:solidFill>
                <a:latin typeface="-apple-system"/>
              </a:rPr>
              <a:t>Ncut</a:t>
            </a:r>
            <a:r>
              <a:rPr lang="zh-CN" altLang="en-US" sz="2000" dirty="0">
                <a:solidFill>
                  <a:srgbClr val="333333"/>
                </a:solidFill>
                <a:latin typeface="-apple-system"/>
              </a:rPr>
              <a:t>把</a:t>
            </a:r>
            <a:r>
              <a:rPr lang="en-US" altLang="zh-CN" sz="2000" dirty="0" err="1">
                <a:solidFill>
                  <a:srgbClr val="333333"/>
                </a:solidFill>
                <a:latin typeface="-apple-system"/>
              </a:rPr>
              <a:t>Ratiocut</a:t>
            </a:r>
            <a:r>
              <a:rPr lang="zh-CN" altLang="en-US" sz="2000" dirty="0">
                <a:solidFill>
                  <a:srgbClr val="333333"/>
                </a:solidFill>
                <a:latin typeface="-apple-system"/>
              </a:rPr>
              <a:t>的分母</a:t>
            </a:r>
            <a:r>
              <a:rPr lang="en-US" altLang="zh-CN" sz="2000" dirty="0">
                <a:solidFill>
                  <a:srgbClr val="333333"/>
                </a:solidFill>
                <a:latin typeface="Microsoft YaHei" panose="020B0503020204020204" pitchFamily="34" charset="-122"/>
                <a:ea typeface="Microsoft YaHei" panose="020B0503020204020204" pitchFamily="34" charset="-122"/>
              </a:rPr>
              <a:t>|Ai|</a:t>
            </a:r>
            <a:r>
              <a:rPr lang="zh-CN" altLang="en-US" sz="2000" dirty="0">
                <a:solidFill>
                  <a:srgbClr val="333333"/>
                </a:solidFill>
                <a:latin typeface="-apple-system"/>
              </a:rPr>
              <a:t>换成</a:t>
            </a:r>
            <a:r>
              <a:rPr lang="en-US" altLang="zh-CN" sz="2000" dirty="0" err="1">
                <a:solidFill>
                  <a:srgbClr val="333333"/>
                </a:solidFill>
                <a:latin typeface="Microsoft YaHei" panose="020B0503020204020204" pitchFamily="34" charset="-122"/>
                <a:ea typeface="Microsoft YaHei" panose="020B0503020204020204" pitchFamily="34" charset="-122"/>
              </a:rPr>
              <a:t>vol</a:t>
            </a:r>
            <a:r>
              <a:rPr lang="en-US" altLang="zh-CN" sz="2000" dirty="0">
                <a:solidFill>
                  <a:srgbClr val="333333"/>
                </a:solidFill>
                <a:latin typeface="Microsoft YaHei" panose="020B0503020204020204" pitchFamily="34" charset="-122"/>
                <a:ea typeface="Microsoft YaHei" panose="020B0503020204020204" pitchFamily="34" charset="-122"/>
              </a:rPr>
              <a:t>(Ai)</a:t>
            </a:r>
            <a:r>
              <a:rPr lang="en-US" altLang="zh-CN" sz="2000" dirty="0">
                <a:solidFill>
                  <a:srgbClr val="FF6666"/>
                </a:solidFill>
                <a:latin typeface="Microsoft YaHei" panose="020B0503020204020204" pitchFamily="34" charset="-122"/>
                <a:ea typeface="Microsoft YaHei" panose="020B0503020204020204" pitchFamily="34" charset="-122"/>
              </a:rPr>
              <a:t>(Vol(Ai)</a:t>
            </a:r>
            <a:r>
              <a:rPr lang="zh-CN" altLang="en-US" sz="2000" dirty="0">
                <a:solidFill>
                  <a:srgbClr val="FF6666"/>
                </a:solidFill>
                <a:latin typeface="Microsoft YaHei" panose="020B0503020204020204" pitchFamily="34" charset="-122"/>
                <a:ea typeface="Microsoft YaHei" panose="020B0503020204020204" pitchFamily="34" charset="-122"/>
              </a:rPr>
              <a:t>表示子集</a:t>
            </a:r>
            <a:r>
              <a:rPr lang="en-US" altLang="zh-CN" sz="2000" dirty="0">
                <a:solidFill>
                  <a:srgbClr val="FF6666"/>
                </a:solidFill>
                <a:latin typeface="Microsoft YaHei" panose="020B0503020204020204" pitchFamily="34" charset="-122"/>
                <a:ea typeface="Microsoft YaHei" panose="020B0503020204020204" pitchFamily="34" charset="-122"/>
              </a:rPr>
              <a:t>A</a:t>
            </a:r>
            <a:r>
              <a:rPr lang="zh-CN" altLang="en-US" sz="2000" dirty="0">
                <a:solidFill>
                  <a:srgbClr val="FF6666"/>
                </a:solidFill>
                <a:latin typeface="Microsoft YaHei" panose="020B0503020204020204" pitchFamily="34" charset="-122"/>
                <a:ea typeface="Microsoft YaHei" panose="020B0503020204020204" pitchFamily="34" charset="-122"/>
              </a:rPr>
              <a:t>中所有边的权重之和</a:t>
            </a:r>
            <a:r>
              <a:rPr lang="en-US" altLang="zh-CN" sz="2000" dirty="0">
                <a:solidFill>
                  <a:srgbClr val="FF6666"/>
                </a:solidFill>
                <a:latin typeface="Microsoft YaHei" panose="020B0503020204020204" pitchFamily="34" charset="-122"/>
                <a:ea typeface="Microsoft YaHei" panose="020B0503020204020204" pitchFamily="34" charset="-122"/>
              </a:rPr>
              <a:t>)</a:t>
            </a:r>
            <a:r>
              <a:rPr lang="zh-CN" altLang="en-US" sz="2000" dirty="0">
                <a:solidFill>
                  <a:srgbClr val="333333"/>
                </a:solidFill>
                <a:latin typeface="-apple-system"/>
              </a:rPr>
              <a:t>，</a:t>
            </a:r>
            <a:endParaRPr lang="zh-CN" altLang="en-US" sz="2000" dirty="0"/>
          </a:p>
        </p:txBody>
      </p:sp>
    </p:spTree>
    <p:extLst>
      <p:ext uri="{BB962C8B-B14F-4D97-AF65-F5344CB8AC3E}">
        <p14:creationId xmlns:p14="http://schemas.microsoft.com/office/powerpoint/2010/main" val="4274987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16754D"/>
                </a:solidFill>
              </a:rPr>
              <a:t>谱聚类</a:t>
            </a:r>
            <a:r>
              <a:rPr lang="zh-Hans" altLang="en-US" dirty="0">
                <a:solidFill>
                  <a:srgbClr val="16754D"/>
                </a:solidFill>
              </a:rPr>
              <a:t> </a:t>
            </a:r>
            <a:r>
              <a:rPr lang="en-US" altLang="zh-Hans" dirty="0">
                <a:solidFill>
                  <a:srgbClr val="16754D"/>
                </a:solidFill>
              </a:rPr>
              <a:t>–</a:t>
            </a:r>
            <a:r>
              <a:rPr lang="zh-Hans" altLang="en-US" dirty="0">
                <a:solidFill>
                  <a:srgbClr val="16754D"/>
                </a:solidFill>
              </a:rPr>
              <a:t> </a:t>
            </a:r>
            <a:r>
              <a:rPr lang="en-US" altLang="zh-Hans" dirty="0" err="1">
                <a:solidFill>
                  <a:srgbClr val="16754D"/>
                </a:solidFill>
              </a:rPr>
              <a:t>Ncut</a:t>
            </a:r>
            <a:r>
              <a:rPr lang="zh-CN" altLang="en-US" dirty="0">
                <a:solidFill>
                  <a:srgbClr val="16754D"/>
                </a:solidFill>
              </a:rPr>
              <a:t>算法</a:t>
            </a:r>
            <a:endParaRPr lang="zh-CN" altLang="x-none" dirty="0"/>
          </a:p>
        </p:txBody>
      </p:sp>
      <p:pic>
        <p:nvPicPr>
          <p:cNvPr id="2" name="图片 1">
            <a:extLst>
              <a:ext uri="{FF2B5EF4-FFF2-40B4-BE49-F238E27FC236}">
                <a16:creationId xmlns:a16="http://schemas.microsoft.com/office/drawing/2014/main" id="{12EA7604-C960-CB48-8DA5-7BE1CFEB9AEE}"/>
              </a:ext>
            </a:extLst>
          </p:cNvPr>
          <p:cNvPicPr>
            <a:picLocks noChangeAspect="1"/>
          </p:cNvPicPr>
          <p:nvPr/>
        </p:nvPicPr>
        <p:blipFill>
          <a:blip r:embed="rId2"/>
          <a:stretch>
            <a:fillRect/>
          </a:stretch>
        </p:blipFill>
        <p:spPr>
          <a:xfrm>
            <a:off x="0" y="997756"/>
            <a:ext cx="9712960" cy="5545283"/>
          </a:xfrm>
          <a:prstGeom prst="rect">
            <a:avLst/>
          </a:prstGeom>
        </p:spPr>
      </p:pic>
    </p:spTree>
    <p:extLst>
      <p:ext uri="{BB962C8B-B14F-4D97-AF65-F5344CB8AC3E}">
        <p14:creationId xmlns:p14="http://schemas.microsoft.com/office/powerpoint/2010/main" val="3308934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r>
              <a:rPr lang="zh-Hans" altLang="en-US" dirty="0">
                <a:effectLst/>
              </a:rPr>
              <a:t> </a:t>
            </a:r>
            <a:r>
              <a:rPr lang="en-US" altLang="zh-Hans" dirty="0">
                <a:effectLst/>
              </a:rPr>
              <a:t>-</a:t>
            </a:r>
            <a:r>
              <a:rPr lang="zh-Hans" altLang="en-US" dirty="0">
                <a:effectLst/>
              </a:rPr>
              <a:t> </a:t>
            </a:r>
            <a:r>
              <a:rPr lang="en-US" altLang="zh-Hans" dirty="0">
                <a:solidFill>
                  <a:srgbClr val="0B37FF"/>
                </a:solidFill>
                <a:effectLst/>
              </a:rPr>
              <a:t>CSDN</a:t>
            </a:r>
            <a:endParaRPr lang="zh-CN" altLang="x-none" dirty="0">
              <a:solidFill>
                <a:srgbClr val="0B37FF"/>
              </a:solidFill>
            </a:endParaRPr>
          </a:p>
        </p:txBody>
      </p:sp>
      <p:pic>
        <p:nvPicPr>
          <p:cNvPr id="4" name="图片 3">
            <a:extLst>
              <a:ext uri="{FF2B5EF4-FFF2-40B4-BE49-F238E27FC236}">
                <a16:creationId xmlns:a16="http://schemas.microsoft.com/office/drawing/2014/main" id="{72F26B3C-889E-8B4A-941A-8A601F5C717B}"/>
              </a:ext>
            </a:extLst>
          </p:cNvPr>
          <p:cNvPicPr>
            <a:picLocks noChangeAspect="1"/>
          </p:cNvPicPr>
          <p:nvPr/>
        </p:nvPicPr>
        <p:blipFill>
          <a:blip r:embed="rId2"/>
          <a:stretch>
            <a:fillRect/>
          </a:stretch>
        </p:blipFill>
        <p:spPr>
          <a:xfrm>
            <a:off x="260350" y="1017731"/>
            <a:ext cx="8622393" cy="5476116"/>
          </a:xfrm>
          <a:prstGeom prst="rect">
            <a:avLst/>
          </a:prstGeom>
        </p:spPr>
      </p:pic>
    </p:spTree>
    <p:extLst>
      <p:ext uri="{BB962C8B-B14F-4D97-AF65-F5344CB8AC3E}">
        <p14:creationId xmlns:p14="http://schemas.microsoft.com/office/powerpoint/2010/main" val="3261309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40C8-2558-F947-9C5C-F5CD65063450}"/>
              </a:ext>
            </a:extLst>
          </p:cNvPr>
          <p:cNvSpPr>
            <a:spLocks noGrp="1"/>
          </p:cNvSpPr>
          <p:nvPr>
            <p:ph type="title"/>
          </p:nvPr>
        </p:nvSpPr>
        <p:spPr/>
        <p:txBody>
          <a:bodyPr/>
          <a:lstStyle/>
          <a:p>
            <a:r>
              <a:rPr lang="en" altLang="zh-CN" dirty="0">
                <a:effectLst/>
              </a:rPr>
              <a:t>Mean</a:t>
            </a:r>
            <a:r>
              <a:rPr lang="zh-Hans" altLang="en-US" dirty="0">
                <a:effectLst/>
              </a:rPr>
              <a:t> </a:t>
            </a:r>
            <a:r>
              <a:rPr lang="en-US" altLang="zh-Hans" dirty="0">
                <a:effectLst/>
              </a:rPr>
              <a:t>Shift</a:t>
            </a:r>
            <a:r>
              <a:rPr lang="zh-Hans" altLang="en-US" dirty="0">
                <a:effectLst/>
              </a:rPr>
              <a:t> </a:t>
            </a:r>
            <a:r>
              <a:rPr lang="en-US" altLang="zh-Hans" dirty="0">
                <a:effectLst/>
              </a:rPr>
              <a:t>-</a:t>
            </a:r>
            <a:r>
              <a:rPr lang="zh-Hans" altLang="en-US" dirty="0">
                <a:effectLst/>
              </a:rPr>
              <a:t> </a:t>
            </a:r>
            <a:r>
              <a:rPr lang="en-US" altLang="zh-Hans" dirty="0">
                <a:solidFill>
                  <a:srgbClr val="0B37FF"/>
                </a:solidFill>
                <a:effectLst/>
              </a:rPr>
              <a:t>CSDN</a:t>
            </a:r>
            <a:endParaRPr kumimoji="1" lang="zh-CN" altLang="en-US" dirty="0"/>
          </a:p>
        </p:txBody>
      </p:sp>
      <p:pic>
        <p:nvPicPr>
          <p:cNvPr id="5" name="内容占位符 4">
            <a:extLst>
              <a:ext uri="{FF2B5EF4-FFF2-40B4-BE49-F238E27FC236}">
                <a16:creationId xmlns:a16="http://schemas.microsoft.com/office/drawing/2014/main" id="{9DC73703-2388-414B-B47E-5914D84D342A}"/>
              </a:ext>
            </a:extLst>
          </p:cNvPr>
          <p:cNvPicPr>
            <a:picLocks noGrp="1" noChangeAspect="1"/>
          </p:cNvPicPr>
          <p:nvPr>
            <p:ph idx="1"/>
          </p:nvPr>
        </p:nvPicPr>
        <p:blipFill>
          <a:blip r:embed="rId2"/>
          <a:stretch>
            <a:fillRect/>
          </a:stretch>
        </p:blipFill>
        <p:spPr>
          <a:xfrm>
            <a:off x="260350" y="863602"/>
            <a:ext cx="6985000" cy="4229100"/>
          </a:xfrm>
          <a:prstGeom prst="rect">
            <a:avLst/>
          </a:prstGeom>
        </p:spPr>
      </p:pic>
      <p:sp>
        <p:nvSpPr>
          <p:cNvPr id="4" name="标题 1">
            <a:extLst>
              <a:ext uri="{FF2B5EF4-FFF2-40B4-BE49-F238E27FC236}">
                <a16:creationId xmlns:a16="http://schemas.microsoft.com/office/drawing/2014/main" id="{3AFF7AC0-DAA0-1447-92DF-CD81EA18EC38}"/>
              </a:ext>
            </a:extLst>
          </p:cNvPr>
          <p:cNvSpPr txBox="1">
            <a:spLocks/>
          </p:cNvSpPr>
          <p:nvPr/>
        </p:nvSpPr>
        <p:spPr>
          <a:xfrm>
            <a:off x="260350" y="0"/>
            <a:ext cx="7886700" cy="777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endParaRPr kumimoji="1" lang="zh-CN" altLang="en-US"/>
          </a:p>
        </p:txBody>
      </p:sp>
      <p:sp>
        <p:nvSpPr>
          <p:cNvPr id="6" name="文本框 5">
            <a:extLst>
              <a:ext uri="{FF2B5EF4-FFF2-40B4-BE49-F238E27FC236}">
                <a16:creationId xmlns:a16="http://schemas.microsoft.com/office/drawing/2014/main" id="{9969BFA6-916F-B046-90C6-CAD2DDCD421F}"/>
              </a:ext>
            </a:extLst>
          </p:cNvPr>
          <p:cNvSpPr txBox="1"/>
          <p:nvPr/>
        </p:nvSpPr>
        <p:spPr>
          <a:xfrm>
            <a:off x="1272209" y="5536096"/>
            <a:ext cx="7587311" cy="830997"/>
          </a:xfrm>
          <a:prstGeom prst="rect">
            <a:avLst/>
          </a:prstGeom>
          <a:noFill/>
        </p:spPr>
        <p:txBody>
          <a:bodyPr wrap="square" rtlCol="0">
            <a:spAutoFit/>
          </a:bodyPr>
          <a:lstStyle/>
          <a:p>
            <a:r>
              <a:rPr kumimoji="1" lang="zh-CN" altLang="en-US" sz="2400" dirty="0"/>
              <a:t>黄色的箭头就是偏移向量。</a:t>
            </a:r>
            <a:endParaRPr kumimoji="1" lang="en-US" altLang="zh-CN" sz="2400" dirty="0"/>
          </a:p>
          <a:p>
            <a:r>
              <a:rPr kumimoji="1" lang="en-US" altLang="zh-CN" sz="2400" dirty="0"/>
              <a:t>Mean</a:t>
            </a:r>
            <a:r>
              <a:rPr kumimoji="1" lang="zh-CN" altLang="en-US" sz="2400" dirty="0"/>
              <a:t> </a:t>
            </a:r>
            <a:r>
              <a:rPr kumimoji="1" lang="en-US" altLang="zh-CN" sz="2400" dirty="0"/>
              <a:t>Shift</a:t>
            </a:r>
            <a:r>
              <a:rPr kumimoji="1" lang="zh-CN" altLang="en-US" sz="2400" dirty="0"/>
              <a:t>算法不需要预先确定参数</a:t>
            </a:r>
            <a:r>
              <a:rPr kumimoji="1" lang="en-US" altLang="zh-CN" sz="2400" dirty="0"/>
              <a:t>k</a:t>
            </a:r>
            <a:r>
              <a:rPr kumimoji="1" lang="zh-CN" altLang="en-US" sz="2400" dirty="0"/>
              <a:t>（簇的个数）</a:t>
            </a:r>
          </a:p>
        </p:txBody>
      </p:sp>
    </p:spTree>
    <p:extLst>
      <p:ext uri="{BB962C8B-B14F-4D97-AF65-F5344CB8AC3E}">
        <p14:creationId xmlns:p14="http://schemas.microsoft.com/office/powerpoint/2010/main" val="1548866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pic>
        <p:nvPicPr>
          <p:cNvPr id="3" name="图片 2">
            <a:extLst>
              <a:ext uri="{FF2B5EF4-FFF2-40B4-BE49-F238E27FC236}">
                <a16:creationId xmlns:a16="http://schemas.microsoft.com/office/drawing/2014/main" id="{C8F1F01F-0FD7-7643-85E7-D3A36864CAFB}"/>
              </a:ext>
            </a:extLst>
          </p:cNvPr>
          <p:cNvPicPr>
            <a:picLocks noChangeAspect="1"/>
          </p:cNvPicPr>
          <p:nvPr/>
        </p:nvPicPr>
        <p:blipFill>
          <a:blip r:embed="rId2"/>
          <a:stretch>
            <a:fillRect/>
          </a:stretch>
        </p:blipFill>
        <p:spPr>
          <a:xfrm>
            <a:off x="0" y="0"/>
            <a:ext cx="9144000" cy="6858000"/>
          </a:xfrm>
          <a:prstGeom prst="rect">
            <a:avLst/>
          </a:prstGeom>
        </p:spPr>
      </p:pic>
      <p:pic>
        <p:nvPicPr>
          <p:cNvPr id="5" name="图片 4">
            <a:extLst>
              <a:ext uri="{FF2B5EF4-FFF2-40B4-BE49-F238E27FC236}">
                <a16:creationId xmlns:a16="http://schemas.microsoft.com/office/drawing/2014/main" id="{57CAA548-1276-774D-83A8-ABEA2FC921B7}"/>
              </a:ext>
            </a:extLst>
          </p:cNvPr>
          <p:cNvPicPr>
            <a:picLocks noChangeAspect="1"/>
          </p:cNvPicPr>
          <p:nvPr/>
        </p:nvPicPr>
        <p:blipFill>
          <a:blip r:embed="rId3"/>
          <a:stretch>
            <a:fillRect/>
          </a:stretch>
        </p:blipFill>
        <p:spPr>
          <a:xfrm>
            <a:off x="445736" y="1066058"/>
            <a:ext cx="8270751" cy="5238782"/>
          </a:xfrm>
          <a:prstGeom prst="rect">
            <a:avLst/>
          </a:prstGeom>
        </p:spPr>
      </p:pic>
    </p:spTree>
    <p:extLst>
      <p:ext uri="{BB962C8B-B14F-4D97-AF65-F5344CB8AC3E}">
        <p14:creationId xmlns:p14="http://schemas.microsoft.com/office/powerpoint/2010/main" val="25545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性能度量（内部指标）</a:t>
            </a:r>
          </a:p>
        </p:txBody>
      </p:sp>
      <p:pic>
        <p:nvPicPr>
          <p:cNvPr id="6" name="内容占位符 5">
            <a:extLst>
              <a:ext uri="{FF2B5EF4-FFF2-40B4-BE49-F238E27FC236}">
                <a16:creationId xmlns:a16="http://schemas.microsoft.com/office/drawing/2014/main" id="{8315669C-FE43-284A-A4C2-F084D892B1E6}"/>
              </a:ext>
            </a:extLst>
          </p:cNvPr>
          <p:cNvPicPr>
            <a:picLocks noGrp="1" noChangeAspect="1"/>
          </p:cNvPicPr>
          <p:nvPr>
            <p:ph idx="1"/>
          </p:nvPr>
        </p:nvPicPr>
        <p:blipFill>
          <a:blip r:embed="rId2"/>
          <a:stretch>
            <a:fillRect/>
          </a:stretch>
        </p:blipFill>
        <p:spPr>
          <a:xfrm>
            <a:off x="1" y="820738"/>
            <a:ext cx="9144000" cy="5783262"/>
          </a:xfrm>
          <a:prstGeom prst="rect">
            <a:avLst/>
          </a:prstGeom>
        </p:spPr>
      </p:pic>
    </p:spTree>
    <p:extLst>
      <p:ext uri="{BB962C8B-B14F-4D97-AF65-F5344CB8AC3E}">
        <p14:creationId xmlns:p14="http://schemas.microsoft.com/office/powerpoint/2010/main" val="2152123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pic>
        <p:nvPicPr>
          <p:cNvPr id="3" name="图片 2">
            <a:extLst>
              <a:ext uri="{FF2B5EF4-FFF2-40B4-BE49-F238E27FC236}">
                <a16:creationId xmlns:a16="http://schemas.microsoft.com/office/drawing/2014/main" id="{ACAA69DF-BF7A-3441-972A-1B99537B66CE}"/>
              </a:ext>
            </a:extLst>
          </p:cNvPr>
          <p:cNvPicPr>
            <a:picLocks noChangeAspect="1"/>
          </p:cNvPicPr>
          <p:nvPr/>
        </p:nvPicPr>
        <p:blipFill>
          <a:blip r:embed="rId2"/>
          <a:stretch>
            <a:fillRect/>
          </a:stretch>
        </p:blipFill>
        <p:spPr>
          <a:xfrm>
            <a:off x="833744" y="1270645"/>
            <a:ext cx="7633937" cy="5017611"/>
          </a:xfrm>
          <a:prstGeom prst="rect">
            <a:avLst/>
          </a:prstGeom>
        </p:spPr>
      </p:pic>
      <p:sp>
        <p:nvSpPr>
          <p:cNvPr id="4" name="矩形 3">
            <a:extLst>
              <a:ext uri="{FF2B5EF4-FFF2-40B4-BE49-F238E27FC236}">
                <a16:creationId xmlns:a16="http://schemas.microsoft.com/office/drawing/2014/main" id="{3BBFD472-1C4F-0749-814B-4EDEC8F9D656}"/>
              </a:ext>
            </a:extLst>
          </p:cNvPr>
          <p:cNvSpPr/>
          <p:nvPr/>
        </p:nvSpPr>
        <p:spPr>
          <a:xfrm>
            <a:off x="3095047" y="1057232"/>
            <a:ext cx="2755075" cy="426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5499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sp>
        <p:nvSpPr>
          <p:cNvPr id="3" name="矩形 2">
            <a:extLst>
              <a:ext uri="{FF2B5EF4-FFF2-40B4-BE49-F238E27FC236}">
                <a16:creationId xmlns:a16="http://schemas.microsoft.com/office/drawing/2014/main" id="{5C07AD23-2374-5847-9E54-2E0037812789}"/>
              </a:ext>
            </a:extLst>
          </p:cNvPr>
          <p:cNvSpPr/>
          <p:nvPr/>
        </p:nvSpPr>
        <p:spPr>
          <a:xfrm>
            <a:off x="118752" y="820738"/>
            <a:ext cx="8811491" cy="5693866"/>
          </a:xfrm>
          <a:prstGeom prst="rect">
            <a:avLst/>
          </a:prstGeom>
        </p:spPr>
        <p:txBody>
          <a:bodyPr wrap="square">
            <a:spAutoFit/>
          </a:bodyPr>
          <a:lstStyle/>
          <a:p>
            <a:pPr algn="just" latinLnBrk="1"/>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mean shift </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聚类流程：</a:t>
            </a:r>
            <a:endParaRPr lang="en-US"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、在未被标记的数据点中随机选择一个点作为中心</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2</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找出离</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距离在</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bandwidth</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之内的所有点，记做集合</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M</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认为这些点属于簇</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同时，</a:t>
            </a:r>
            <a:r>
              <a:rPr lang="zh-CN" altLang="en-US" sz="2800" b="1" dirty="0">
                <a:solidFill>
                  <a:srgbClr val="FF0000"/>
                </a:solidFill>
                <a:latin typeface="Kaiti SC" panose="02010600040101010101" pitchFamily="2" charset="-122"/>
                <a:ea typeface="Kaiti SC" panose="02010600040101010101" pitchFamily="2" charset="-122"/>
                <a:cs typeface="Times New Roman" panose="02020603050405020304" pitchFamily="18" charset="0"/>
              </a:rPr>
              <a:t>把这些点属于这个类的概率加</a:t>
            </a:r>
            <a:r>
              <a:rPr lang="en-US" altLang="zh-CN" sz="2800" b="1" dirty="0">
                <a:solidFill>
                  <a:srgbClr val="FF0000"/>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，这个参数将用于最后步骤的分类</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3</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、以</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为中心点，计算从</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开始到集合</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M</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中每个元素的向量，将这些向量相加，得到向量</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4</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 = </a:t>
            </a:r>
            <a:r>
              <a:rPr lang="en" altLang="zh-CN" sz="2800" b="1" dirty="0" err="1">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center+shift</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即</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沿着</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的方向移动，移动距离是</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5</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重复步骤</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2</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3</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4</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直到</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shift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的大小很小（就是迭代到收敛）</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，记住此时的</a:t>
            </a:r>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注意，这个迭代过程中遇到的点都应该归类到簇</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52919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 altLang="zh-CN" dirty="0">
                <a:effectLst/>
              </a:rPr>
              <a:t>Mean</a:t>
            </a:r>
            <a:r>
              <a:rPr lang="zh-Hans" altLang="en-US" dirty="0">
                <a:effectLst/>
              </a:rPr>
              <a:t> </a:t>
            </a:r>
            <a:r>
              <a:rPr lang="en-US" altLang="zh-Hans" dirty="0">
                <a:effectLst/>
              </a:rPr>
              <a:t>Shift</a:t>
            </a:r>
            <a:endParaRPr lang="zh-CN" altLang="x-none" dirty="0"/>
          </a:p>
        </p:txBody>
      </p:sp>
      <p:sp>
        <p:nvSpPr>
          <p:cNvPr id="3" name="矩形 2">
            <a:extLst>
              <a:ext uri="{FF2B5EF4-FFF2-40B4-BE49-F238E27FC236}">
                <a16:creationId xmlns:a16="http://schemas.microsoft.com/office/drawing/2014/main" id="{5C07AD23-2374-5847-9E54-2E0037812789}"/>
              </a:ext>
            </a:extLst>
          </p:cNvPr>
          <p:cNvSpPr/>
          <p:nvPr/>
        </p:nvSpPr>
        <p:spPr>
          <a:xfrm>
            <a:off x="106877" y="969519"/>
            <a:ext cx="8811491" cy="5262979"/>
          </a:xfrm>
          <a:prstGeom prst="rect">
            <a:avLst/>
          </a:prstGeom>
        </p:spPr>
        <p:txBody>
          <a:bodyPr wrap="square">
            <a:spAutoFit/>
          </a:bodyPr>
          <a:lstStyle/>
          <a:p>
            <a:pPr algn="just" latinLnBrk="1"/>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mean shift </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聚类流程：</a:t>
            </a:r>
            <a:endParaRPr lang="en-US"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endPar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en"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6</a:t>
            </a:r>
            <a:r>
              <a:rPr lang="zh-CN" altLang="e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如果</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收敛时当前簇</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的</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center</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与其它已经存在的簇</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c2</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中心的距离小于阈值，那么把</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c2</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和</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c</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合并</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否则，把</a:t>
            </a:r>
            <a:r>
              <a:rPr lang="en" altLang="zh-CN"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c</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作为新的聚类，增加</a:t>
            </a:r>
            <a:r>
              <a:rPr lang="en-US" altLang="zh-CN"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类。</a:t>
            </a: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6</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、重复</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1</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2</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3</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4</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5</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直到所有的点都被标记访问。</a:t>
            </a:r>
          </a:p>
          <a:p>
            <a:pPr algn="just" latinLnBrk="1"/>
            <a:r>
              <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7</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分类</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r>
              <a:rPr lang="zh-CN" altLang="en-US" sz="2800" b="1" dirty="0">
                <a:solidFill>
                  <a:srgbClr val="C00000"/>
                </a:solidFill>
                <a:latin typeface="Kaiti SC" panose="02010600040101010101" pitchFamily="2" charset="-122"/>
                <a:ea typeface="Kaiti SC" panose="02010600040101010101" pitchFamily="2" charset="-122"/>
                <a:cs typeface="Times New Roman" panose="02020603050405020304" pitchFamily="18" charset="0"/>
              </a:rPr>
              <a:t>根据每个类，对每个点的访问频率，取访问频率最大的那个类，作为当前点集的所属类</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endParaRPr lang="en-US" altLang="zh-CN"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endPar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endParaRPr>
          </a:p>
          <a:p>
            <a:pPr algn="just" latinLnBrk="1"/>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简单的说，</a:t>
            </a:r>
            <a:r>
              <a:rPr lang="en" altLang="zh-CN"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mean shift</a:t>
            </a:r>
            <a:r>
              <a:rPr lang="zh-CN" altLang="en-US" sz="2800" b="1" dirty="0">
                <a:solidFill>
                  <a:srgbClr val="0B37FF"/>
                </a:solidFill>
                <a:latin typeface="Kaiti SC" panose="02010600040101010101" pitchFamily="2" charset="-122"/>
                <a:ea typeface="Kaiti SC" panose="02010600040101010101" pitchFamily="2" charset="-122"/>
                <a:cs typeface="Times New Roman" panose="02020603050405020304" pitchFamily="18" charset="0"/>
              </a:rPr>
              <a:t>就是沿着密度上升的方向寻找同属一个簇的数据点</a:t>
            </a:r>
            <a:r>
              <a:rPr lang="zh-CN" altLang="en-US" sz="2800" b="1" dirty="0">
                <a:solidFill>
                  <a:srgbClr val="4F4F4F"/>
                </a:solidFill>
                <a:latin typeface="Kaiti SC" panose="02010600040101010101" pitchFamily="2" charset="-122"/>
                <a:ea typeface="Kaiti SC" panose="02010600040101010101" pitchFamily="2" charset="-122"/>
                <a:cs typeface="Times New Roman" panose="02020603050405020304" pitchFamily="18" charset="0"/>
              </a:rPr>
              <a:t>。</a:t>
            </a:r>
            <a:endParaRPr lang="zh-CN" altLang="en-US" sz="2800" b="1" i="0" u="none" strike="noStrike" dirty="0">
              <a:solidFill>
                <a:srgbClr val="4F4F4F"/>
              </a:solidFill>
              <a:effectLst/>
              <a:latin typeface="Kaiti SC" panose="02010600040101010101" pitchFamily="2" charset="-122"/>
              <a:ea typeface="Kai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48201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Hans" dirty="0">
                <a:effectLst/>
              </a:rPr>
              <a:t>Label</a:t>
            </a:r>
            <a:r>
              <a:rPr lang="zh-Hans" altLang="en-US" dirty="0">
                <a:effectLst/>
              </a:rPr>
              <a:t> </a:t>
            </a:r>
            <a:r>
              <a:rPr lang="en-US" altLang="zh-Hans" dirty="0">
                <a:effectLst/>
              </a:rPr>
              <a:t>Propagation</a:t>
            </a:r>
            <a:endParaRPr lang="zh-CN" altLang="x-none" dirty="0"/>
          </a:p>
        </p:txBody>
      </p:sp>
      <p:sp>
        <p:nvSpPr>
          <p:cNvPr id="2" name="矩形 1">
            <a:extLst>
              <a:ext uri="{FF2B5EF4-FFF2-40B4-BE49-F238E27FC236}">
                <a16:creationId xmlns:a16="http://schemas.microsoft.com/office/drawing/2014/main" id="{B14805B8-E7F0-3C41-A708-7494B4C43449}"/>
              </a:ext>
            </a:extLst>
          </p:cNvPr>
          <p:cNvSpPr/>
          <p:nvPr/>
        </p:nvSpPr>
        <p:spPr>
          <a:xfrm>
            <a:off x="260350" y="1087306"/>
            <a:ext cx="8278008" cy="2246769"/>
          </a:xfrm>
          <a:prstGeom prst="rect">
            <a:avLst/>
          </a:prstGeom>
        </p:spPr>
        <p:txBody>
          <a:bodyPr wrap="square">
            <a:spAutoFit/>
          </a:bodyPr>
          <a:lstStyle/>
          <a:p>
            <a:pPr marL="457200" indent="-457200">
              <a:buFont typeface="Arial" panose="020B0604020202020204" pitchFamily="34" charset="0"/>
              <a:buChar char="•"/>
            </a:pPr>
            <a:r>
              <a:rPr lang="zh-CN" altLang="en-US" sz="2800" dirty="0">
                <a:latin typeface="Kaiti SC" panose="02010600040101010101" pitchFamily="2" charset="-122"/>
                <a:ea typeface="Kaiti SC" panose="02010600040101010101" pitchFamily="2" charset="-122"/>
              </a:rPr>
              <a:t>对于部分样本的标记给定，而大多数样本的标记未知的情形，是</a:t>
            </a:r>
            <a:r>
              <a:rPr lang="zh-CN" altLang="en-US" sz="2800" dirty="0">
                <a:solidFill>
                  <a:srgbClr val="0B37FF"/>
                </a:solidFill>
                <a:latin typeface="Kaiti SC" panose="02010600040101010101" pitchFamily="2" charset="-122"/>
                <a:ea typeface="Kaiti SC" panose="02010600040101010101" pitchFamily="2" charset="-122"/>
              </a:rPr>
              <a:t>半监督学习问题</a:t>
            </a:r>
            <a:r>
              <a:rPr lang="zh-CN" altLang="en-US" sz="2800" dirty="0">
                <a:latin typeface="Kaiti SC" panose="02010600040101010101" pitchFamily="2" charset="-122"/>
                <a:ea typeface="Kaiti SC" panose="02010600040101010101" pitchFamily="2" charset="-122"/>
              </a:rPr>
              <a:t>。</a:t>
            </a:r>
          </a:p>
          <a:p>
            <a:endParaRPr lang="zh-CN" altLang="en-US" sz="2800" dirty="0">
              <a:latin typeface="Kaiti SC" panose="02010600040101010101" pitchFamily="2" charset="-122"/>
              <a:ea typeface="Kaiti SC" panose="02010600040101010101" pitchFamily="2" charset="-122"/>
            </a:endParaRPr>
          </a:p>
          <a:p>
            <a:pPr marL="457200" indent="-457200">
              <a:buFont typeface="Arial" panose="020B0604020202020204" pitchFamily="34" charset="0"/>
              <a:buChar char="•"/>
            </a:pPr>
            <a:r>
              <a:rPr lang="zh-CN" altLang="en-US" sz="2800" dirty="0">
                <a:latin typeface="Kaiti SC" panose="02010600040101010101" pitchFamily="2" charset="-122"/>
                <a:ea typeface="Kaiti SC" panose="02010600040101010101" pitchFamily="2" charset="-122"/>
              </a:rPr>
              <a:t>将标记样本的</a:t>
            </a:r>
            <a:r>
              <a:rPr lang="zh-CN" altLang="en-US" sz="2800" dirty="0">
                <a:solidFill>
                  <a:srgbClr val="0B37FF"/>
                </a:solidFill>
                <a:latin typeface="Kaiti SC" panose="02010600040101010101" pitchFamily="2" charset="-122"/>
                <a:ea typeface="Kaiti SC" panose="02010600040101010101" pitchFamily="2" charset="-122"/>
              </a:rPr>
              <a:t>标记通过一定的概率传递给未标记样本，直到最终收敛</a:t>
            </a:r>
            <a:r>
              <a:rPr lang="zh-CN" altLang="en-US" sz="2800" dirty="0">
                <a:latin typeface="Kaiti SC" panose="02010600040101010101" pitchFamily="2" charset="-122"/>
                <a:ea typeface="Kaiti SC" panose="02010600040101010101" pitchFamily="2" charset="-122"/>
              </a:rPr>
              <a:t>。</a:t>
            </a:r>
          </a:p>
        </p:txBody>
      </p:sp>
      <p:sp>
        <p:nvSpPr>
          <p:cNvPr id="3" name="矩形 2">
            <a:extLst>
              <a:ext uri="{FF2B5EF4-FFF2-40B4-BE49-F238E27FC236}">
                <a16:creationId xmlns:a16="http://schemas.microsoft.com/office/drawing/2014/main" id="{057EA4D3-1C3A-8147-B011-B576DB07150F}"/>
              </a:ext>
            </a:extLst>
          </p:cNvPr>
          <p:cNvSpPr/>
          <p:nvPr/>
        </p:nvSpPr>
        <p:spPr>
          <a:xfrm>
            <a:off x="260349" y="3682632"/>
            <a:ext cx="8373011" cy="1384995"/>
          </a:xfrm>
          <a:prstGeom prst="rect">
            <a:avLst/>
          </a:prstGeom>
        </p:spPr>
        <p:txBody>
          <a:bodyPr wrap="square">
            <a:spAutoFit/>
          </a:bodyPr>
          <a:lstStyle/>
          <a:p>
            <a:r>
              <a:rPr lang="zh-CN" altLang="en-US" sz="2800" dirty="0">
                <a:solidFill>
                  <a:srgbClr val="0B37FF"/>
                </a:solidFill>
                <a:latin typeface="Kaiti SC" panose="02010600040101010101" pitchFamily="2" charset="-122"/>
                <a:ea typeface="Kaiti SC" panose="02010600040101010101" pitchFamily="2" charset="-122"/>
              </a:rPr>
              <a:t>核心思想：相似的数据应该具有相同的</a:t>
            </a:r>
            <a:r>
              <a:rPr lang="en" altLang="zh-CN" sz="2800" dirty="0">
                <a:solidFill>
                  <a:srgbClr val="0B37FF"/>
                </a:solidFill>
                <a:latin typeface="Kaiti SC" panose="02010600040101010101" pitchFamily="2" charset="-122"/>
                <a:ea typeface="Kaiti SC" panose="02010600040101010101" pitchFamily="2" charset="-122"/>
              </a:rPr>
              <a:t>label</a:t>
            </a:r>
            <a:r>
              <a:rPr lang="zh-CN" altLang="en" sz="2800" dirty="0">
                <a:solidFill>
                  <a:srgbClr val="0B37FF"/>
                </a:solidFill>
                <a:latin typeface="Kaiti SC" panose="02010600040101010101" pitchFamily="2" charset="-122"/>
                <a:ea typeface="Kaiti SC" panose="02010600040101010101" pitchFamily="2" charset="-122"/>
              </a:rPr>
              <a:t>。</a:t>
            </a:r>
            <a:endParaRPr lang="en-US" altLang="zh-CN" sz="2800" dirty="0">
              <a:solidFill>
                <a:srgbClr val="0B37FF"/>
              </a:solidFill>
              <a:latin typeface="Kaiti SC" panose="02010600040101010101" pitchFamily="2" charset="-122"/>
              <a:ea typeface="Kaiti SC" panose="02010600040101010101" pitchFamily="2" charset="-122"/>
            </a:endParaRPr>
          </a:p>
          <a:p>
            <a:endParaRPr lang="en-US" altLang="zh-CN" sz="2800" dirty="0">
              <a:solidFill>
                <a:srgbClr val="4F4F4F"/>
              </a:solidFill>
              <a:latin typeface="Kaiti SC" panose="02010600040101010101" pitchFamily="2" charset="-122"/>
              <a:ea typeface="Kaiti SC" panose="02010600040101010101" pitchFamily="2" charset="-122"/>
            </a:endParaRPr>
          </a:p>
          <a:p>
            <a:r>
              <a:rPr lang="en" altLang="zh-CN" sz="2800" dirty="0">
                <a:solidFill>
                  <a:srgbClr val="4F4F4F"/>
                </a:solidFill>
                <a:latin typeface="Kaiti SC" panose="02010600040101010101" pitchFamily="2" charset="-122"/>
                <a:ea typeface="Kaiti SC" panose="02010600040101010101" pitchFamily="2" charset="-122"/>
              </a:rPr>
              <a:t>LP</a:t>
            </a:r>
            <a:r>
              <a:rPr lang="zh-CN" altLang="en-US" sz="2800" dirty="0">
                <a:solidFill>
                  <a:srgbClr val="4F4F4F"/>
                </a:solidFill>
                <a:latin typeface="Kaiti SC" panose="02010600040101010101" pitchFamily="2" charset="-122"/>
                <a:ea typeface="Kaiti SC" panose="02010600040101010101" pitchFamily="2" charset="-122"/>
              </a:rPr>
              <a:t>算法包括两大步骤：</a:t>
            </a:r>
            <a:r>
              <a:rPr lang="en-US" altLang="zh-CN" sz="2800" dirty="0">
                <a:solidFill>
                  <a:srgbClr val="4F4F4F"/>
                </a:solidFill>
                <a:latin typeface="Kaiti SC" panose="02010600040101010101" pitchFamily="2" charset="-122"/>
                <a:ea typeface="Kaiti SC" panose="02010600040101010101" pitchFamily="2" charset="-122"/>
              </a:rPr>
              <a:t>1</a:t>
            </a:r>
            <a:r>
              <a:rPr lang="zh-CN" altLang="en-US" sz="2800" dirty="0">
                <a:solidFill>
                  <a:srgbClr val="4F4F4F"/>
                </a:solidFill>
                <a:latin typeface="Kaiti SC" panose="02010600040101010101" pitchFamily="2" charset="-122"/>
                <a:ea typeface="Kaiti SC" panose="02010600040101010101" pitchFamily="2" charset="-122"/>
              </a:rPr>
              <a:t>）构造相似矩阵；</a:t>
            </a:r>
            <a:r>
              <a:rPr lang="en-US" altLang="zh-CN" sz="2800" dirty="0">
                <a:solidFill>
                  <a:srgbClr val="4F4F4F"/>
                </a:solidFill>
                <a:latin typeface="Kaiti SC" panose="02010600040101010101" pitchFamily="2" charset="-122"/>
                <a:ea typeface="Kaiti SC" panose="02010600040101010101" pitchFamily="2" charset="-122"/>
              </a:rPr>
              <a:t>2</a:t>
            </a:r>
            <a:r>
              <a:rPr lang="zh-CN" altLang="en-US" sz="2800" dirty="0">
                <a:solidFill>
                  <a:srgbClr val="4F4F4F"/>
                </a:solidFill>
                <a:latin typeface="Kaiti SC" panose="02010600040101010101" pitchFamily="2" charset="-122"/>
                <a:ea typeface="Kaiti SC" panose="02010600040101010101" pitchFamily="2" charset="-122"/>
              </a:rPr>
              <a:t>）传播。</a:t>
            </a:r>
            <a:endParaRPr lang="zh-CN" altLang="en-US" sz="2800" dirty="0">
              <a:latin typeface="Kaiti SC" panose="02010600040101010101" pitchFamily="2" charset="-122"/>
              <a:ea typeface="Kaiti SC" panose="02010600040101010101" pitchFamily="2" charset="-122"/>
            </a:endParaRPr>
          </a:p>
        </p:txBody>
      </p:sp>
      <p:sp>
        <p:nvSpPr>
          <p:cNvPr id="5" name="矩形 4">
            <a:extLst>
              <a:ext uri="{FF2B5EF4-FFF2-40B4-BE49-F238E27FC236}">
                <a16:creationId xmlns:a16="http://schemas.microsoft.com/office/drawing/2014/main" id="{28732A98-3991-9A4B-BF58-C6418CFC7ADF}"/>
              </a:ext>
            </a:extLst>
          </p:cNvPr>
          <p:cNvSpPr/>
          <p:nvPr/>
        </p:nvSpPr>
        <p:spPr>
          <a:xfrm>
            <a:off x="260349" y="5540277"/>
            <a:ext cx="8717396" cy="461665"/>
          </a:xfrm>
          <a:prstGeom prst="rect">
            <a:avLst/>
          </a:prstGeom>
        </p:spPr>
        <p:txBody>
          <a:bodyPr wrap="square">
            <a:spAutoFit/>
          </a:bodyPr>
          <a:lstStyle/>
          <a:p>
            <a:r>
              <a:rPr lang="zh-CN" altLang="en-US" sz="2400" b="1" dirty="0">
                <a:solidFill>
                  <a:srgbClr val="0B37FF"/>
                </a:solidFill>
                <a:latin typeface="Kaiti SC Black" panose="02010600040101010101" pitchFamily="2" charset="-122"/>
                <a:ea typeface="Kaiti SC Black" panose="02010600040101010101" pitchFamily="2" charset="-122"/>
              </a:rPr>
              <a:t>边的权重越大，表示两个节点越相似，那么</a:t>
            </a:r>
            <a:r>
              <a:rPr lang="en" altLang="zh-CN" sz="2400" b="1" dirty="0">
                <a:solidFill>
                  <a:srgbClr val="0B37FF"/>
                </a:solidFill>
                <a:latin typeface="Kaiti SC Black" panose="02010600040101010101" pitchFamily="2" charset="-122"/>
                <a:ea typeface="Kaiti SC Black" panose="02010600040101010101" pitchFamily="2" charset="-122"/>
              </a:rPr>
              <a:t>label</a:t>
            </a:r>
            <a:r>
              <a:rPr lang="zh-CN" altLang="en-US" sz="2400" b="1" dirty="0">
                <a:solidFill>
                  <a:srgbClr val="0B37FF"/>
                </a:solidFill>
                <a:latin typeface="Kaiti SC Black" panose="02010600040101010101" pitchFamily="2" charset="-122"/>
                <a:ea typeface="Kaiti SC Black" panose="02010600040101010101" pitchFamily="2" charset="-122"/>
              </a:rPr>
              <a:t>越容易传播过去。</a:t>
            </a:r>
          </a:p>
        </p:txBody>
      </p:sp>
    </p:spTree>
    <p:extLst>
      <p:ext uri="{BB962C8B-B14F-4D97-AF65-F5344CB8AC3E}">
        <p14:creationId xmlns:p14="http://schemas.microsoft.com/office/powerpoint/2010/main" val="3045725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Hans" dirty="0">
                <a:effectLst/>
              </a:rPr>
              <a:t>Label</a:t>
            </a:r>
            <a:r>
              <a:rPr lang="zh-Hans" altLang="en-US" dirty="0">
                <a:effectLst/>
              </a:rPr>
              <a:t> </a:t>
            </a:r>
            <a:r>
              <a:rPr lang="en-US" altLang="zh-Hans" dirty="0">
                <a:effectLst/>
              </a:rPr>
              <a:t>Propagation</a:t>
            </a:r>
            <a:endParaRPr lang="zh-CN" altLang="x-none" dirty="0"/>
          </a:p>
        </p:txBody>
      </p:sp>
      <p:pic>
        <p:nvPicPr>
          <p:cNvPr id="4" name="图片 3">
            <a:extLst>
              <a:ext uri="{FF2B5EF4-FFF2-40B4-BE49-F238E27FC236}">
                <a16:creationId xmlns:a16="http://schemas.microsoft.com/office/drawing/2014/main" id="{31174FC8-8D4E-2C41-AE5A-2CCF37FF8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154612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性能度量（内部指标）</a:t>
            </a:r>
          </a:p>
        </p:txBody>
      </p:sp>
      <p:sp>
        <p:nvSpPr>
          <p:cNvPr id="3" name="内容占位符 2">
            <a:extLst>
              <a:ext uri="{FF2B5EF4-FFF2-40B4-BE49-F238E27FC236}">
                <a16:creationId xmlns:a16="http://schemas.microsoft.com/office/drawing/2014/main" id="{B4EA995B-F6CC-594B-98B0-9243DF27AC6D}"/>
              </a:ext>
            </a:extLst>
          </p:cNvPr>
          <p:cNvSpPr>
            <a:spLocks noGrp="1"/>
          </p:cNvSpPr>
          <p:nvPr>
            <p:ph idx="1"/>
          </p:nvPr>
        </p:nvSpPr>
        <p:spPr/>
        <p:txBody>
          <a:bodyPr>
            <a:normAutofit fontScale="92500"/>
          </a:bodyPr>
          <a:lstStyle/>
          <a:p>
            <a:r>
              <a:rPr lang="zh-CN" altLang="en-US" dirty="0"/>
              <a:t>基于式 </a:t>
            </a:r>
            <a:r>
              <a:rPr lang="en-US" altLang="zh-CN" dirty="0"/>
              <a:t>(9.8)-(9.11)</a:t>
            </a:r>
            <a:r>
              <a:rPr lang="zh-CN" altLang="en-US" dirty="0"/>
              <a:t>可导出下面这些常用的聚类性能度量内部指标</a:t>
            </a:r>
            <a:r>
              <a:rPr lang="en-US" altLang="zh-CN" dirty="0"/>
              <a:t>: </a:t>
            </a:r>
          </a:p>
          <a:p>
            <a:r>
              <a:rPr lang="en-US" altLang="zh-CN" dirty="0"/>
              <a:t>• DB </a:t>
            </a:r>
            <a:r>
              <a:rPr lang="zh-CN" altLang="en-US" dirty="0"/>
              <a:t>指数 </a:t>
            </a:r>
            <a:r>
              <a:rPr lang="en-US" altLang="zh-CN" dirty="0"/>
              <a:t>(Davies-Bouldin Index</a:t>
            </a:r>
            <a:r>
              <a:rPr lang="zh-CN" altLang="en-US" dirty="0"/>
              <a:t>，简称 </a:t>
            </a:r>
            <a:r>
              <a:rPr lang="en-US" altLang="zh-CN" dirty="0"/>
              <a:t>DBI) </a:t>
            </a:r>
          </a:p>
          <a:p>
            <a:endParaRPr lang="en-US" altLang="zh-CN" dirty="0"/>
          </a:p>
          <a:p>
            <a:endParaRPr lang="en-US" altLang="zh-CN" dirty="0"/>
          </a:p>
          <a:p>
            <a:endParaRPr lang="en-US" altLang="zh-CN" dirty="0"/>
          </a:p>
          <a:p>
            <a:endParaRPr lang="en-US" altLang="zh-CN" dirty="0"/>
          </a:p>
          <a:p>
            <a:r>
              <a:rPr lang="en-US" altLang="zh-CN" dirty="0"/>
              <a:t>Dunn</a:t>
            </a:r>
            <a:r>
              <a:rPr lang="zh-CN" altLang="en-US" dirty="0"/>
              <a:t>指数 </a:t>
            </a:r>
            <a:r>
              <a:rPr lang="en-US" altLang="zh-CN" dirty="0"/>
              <a:t>(</a:t>
            </a:r>
            <a:r>
              <a:rPr lang="zh-CN" altLang="en-US" dirty="0"/>
              <a:t>简称 </a:t>
            </a:r>
            <a:r>
              <a:rPr lang="en-US" altLang="zh-CN" dirty="0"/>
              <a:t>DI) </a:t>
            </a:r>
          </a:p>
          <a:p>
            <a:endParaRPr lang="en-US" altLang="zh-CN" dirty="0"/>
          </a:p>
          <a:p>
            <a:endParaRPr lang="en-US" altLang="zh-CN" dirty="0"/>
          </a:p>
          <a:p>
            <a:endParaRPr lang="en-US" altLang="zh-CN" dirty="0"/>
          </a:p>
          <a:p>
            <a:endParaRPr lang="en-US" altLang="zh-CN" dirty="0"/>
          </a:p>
          <a:p>
            <a:r>
              <a:rPr lang="en-US" altLang="zh-CN" dirty="0"/>
              <a:t>DBI </a:t>
            </a:r>
            <a:r>
              <a:rPr lang="zh-CN" altLang="en-US" dirty="0"/>
              <a:t>的值越小越好，而 </a:t>
            </a:r>
            <a:r>
              <a:rPr lang="en-US" altLang="zh-CN" dirty="0"/>
              <a:t>DI </a:t>
            </a:r>
            <a:r>
              <a:rPr lang="zh-CN" altLang="en-US" dirty="0"/>
              <a:t>则相反，值越大越好</a:t>
            </a:r>
            <a:r>
              <a:rPr lang="en-US" altLang="zh-CN" dirty="0"/>
              <a:t>. </a:t>
            </a:r>
            <a:endParaRPr lang="zh-CN" altLang="en-US" dirty="0"/>
          </a:p>
          <a:p>
            <a:endParaRPr lang="en-US" altLang="zh-CN" dirty="0"/>
          </a:p>
          <a:p>
            <a:endParaRPr lang="zh-CN" altLang="en-US" dirty="0"/>
          </a:p>
          <a:p>
            <a:endParaRPr lang="en-US" altLang="zh-CN" dirty="0"/>
          </a:p>
          <a:p>
            <a:endParaRPr lang="zh-CN" altLang="en-US" dirty="0"/>
          </a:p>
        </p:txBody>
      </p:sp>
      <p:pic>
        <p:nvPicPr>
          <p:cNvPr id="5" name="图片 4">
            <a:extLst>
              <a:ext uri="{FF2B5EF4-FFF2-40B4-BE49-F238E27FC236}">
                <a16:creationId xmlns:a16="http://schemas.microsoft.com/office/drawing/2014/main" id="{ABA76E27-9939-2741-B5B3-18E6D9997EF1}"/>
              </a:ext>
            </a:extLst>
          </p:cNvPr>
          <p:cNvPicPr>
            <a:picLocks noChangeAspect="1"/>
          </p:cNvPicPr>
          <p:nvPr/>
        </p:nvPicPr>
        <p:blipFill>
          <a:blip r:embed="rId2"/>
          <a:stretch>
            <a:fillRect/>
          </a:stretch>
        </p:blipFill>
        <p:spPr>
          <a:xfrm>
            <a:off x="1428750" y="2170902"/>
            <a:ext cx="5449284" cy="1212850"/>
          </a:xfrm>
          <a:prstGeom prst="rect">
            <a:avLst/>
          </a:prstGeom>
        </p:spPr>
      </p:pic>
      <p:pic>
        <p:nvPicPr>
          <p:cNvPr id="7" name="图片 6">
            <a:extLst>
              <a:ext uri="{FF2B5EF4-FFF2-40B4-BE49-F238E27FC236}">
                <a16:creationId xmlns:a16="http://schemas.microsoft.com/office/drawing/2014/main" id="{D0109AB2-81DC-8F4E-89AF-B4864D2753DC}"/>
              </a:ext>
            </a:extLst>
          </p:cNvPr>
          <p:cNvPicPr>
            <a:picLocks noChangeAspect="1"/>
          </p:cNvPicPr>
          <p:nvPr/>
        </p:nvPicPr>
        <p:blipFill>
          <a:blip r:embed="rId3"/>
          <a:stretch>
            <a:fillRect/>
          </a:stretch>
        </p:blipFill>
        <p:spPr>
          <a:xfrm>
            <a:off x="1428750" y="4159076"/>
            <a:ext cx="6191250" cy="1264676"/>
          </a:xfrm>
          <a:prstGeom prst="rect">
            <a:avLst/>
          </a:prstGeom>
        </p:spPr>
      </p:pic>
    </p:spTree>
    <p:extLst>
      <p:ext uri="{BB962C8B-B14F-4D97-AF65-F5344CB8AC3E}">
        <p14:creationId xmlns:p14="http://schemas.microsoft.com/office/powerpoint/2010/main" val="7307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性能度量（内部指标）</a:t>
            </a:r>
          </a:p>
        </p:txBody>
      </p:sp>
      <p:sp>
        <p:nvSpPr>
          <p:cNvPr id="3" name="内容占位符 2">
            <a:extLst>
              <a:ext uri="{FF2B5EF4-FFF2-40B4-BE49-F238E27FC236}">
                <a16:creationId xmlns:a16="http://schemas.microsoft.com/office/drawing/2014/main" id="{B4EA995B-F6CC-594B-98B0-9243DF27AC6D}"/>
              </a:ext>
            </a:extLst>
          </p:cNvPr>
          <p:cNvSpPr>
            <a:spLocks noGrp="1"/>
          </p:cNvSpPr>
          <p:nvPr>
            <p:ph idx="1"/>
          </p:nvPr>
        </p:nvSpPr>
        <p:spPr/>
        <p:txBody>
          <a:bodyPr>
            <a:normAutofit/>
          </a:bodyPr>
          <a:lstStyle/>
          <a:p>
            <a:r>
              <a:rPr lang="zh-CN" altLang="en-US" sz="2800" dirty="0">
                <a:latin typeface="FangSong" panose="02010609060101010101" pitchFamily="49" charset="-122"/>
                <a:ea typeface="FangSong" panose="02010609060101010101" pitchFamily="49" charset="-122"/>
              </a:rPr>
              <a:t>函数</a:t>
            </a:r>
            <a:r>
              <a:rPr lang="en-US" altLang="zh-CN" sz="2800" dirty="0" err="1">
                <a:latin typeface="FangSong" panose="02010609060101010101" pitchFamily="49" charset="-122"/>
                <a:ea typeface="FangSong" panose="02010609060101010101" pitchFamily="49" charset="-122"/>
              </a:rPr>
              <a:t>dist</a:t>
            </a:r>
            <a:r>
              <a:rPr lang="zh-CN" altLang="en-US" sz="2800" dirty="0">
                <a:latin typeface="FangSong" panose="02010609060101010101" pitchFamily="49" charset="-122"/>
                <a:ea typeface="FangSong" panose="02010609060101010101" pitchFamily="49" charset="-122"/>
              </a:rPr>
              <a:t>是一个</a:t>
            </a:r>
            <a:r>
              <a:rPr lang="en-US" altLang="zh-CN" sz="2800" dirty="0">
                <a:latin typeface="FangSong" panose="02010609060101010101" pitchFamily="49" charset="-122"/>
                <a:ea typeface="FangSong" panose="02010609060101010101" pitchFamily="49" charset="-122"/>
              </a:rPr>
              <a:t>"</a:t>
            </a:r>
            <a:r>
              <a:rPr lang="zh-CN" altLang="en-US" sz="2800" dirty="0">
                <a:latin typeface="FangSong" panose="02010609060101010101" pitchFamily="49" charset="-122"/>
                <a:ea typeface="FangSong" panose="02010609060101010101" pitchFamily="49" charset="-122"/>
              </a:rPr>
              <a:t>距离度量</a:t>
            </a:r>
            <a:r>
              <a:rPr lang="en-US" altLang="zh-CN" sz="2800" dirty="0">
                <a:latin typeface="FangSong" panose="02010609060101010101" pitchFamily="49" charset="-122"/>
                <a:ea typeface="FangSong" panose="02010609060101010101" pitchFamily="49" charset="-122"/>
              </a:rPr>
              <a:t>" (distance measure)</a:t>
            </a:r>
            <a:r>
              <a:rPr lang="zh-CN" altLang="en-US" sz="2800" dirty="0">
                <a:latin typeface="FangSong" panose="02010609060101010101" pitchFamily="49" charset="-122"/>
                <a:ea typeface="FangSong" panose="02010609060101010101" pitchFamily="49" charset="-122"/>
              </a:rPr>
              <a:t>，则需满足一 些基本性质</a:t>
            </a:r>
            <a:r>
              <a:rPr lang="en-US" altLang="zh-CN" sz="2800" dirty="0">
                <a:latin typeface="FangSong" panose="02010609060101010101" pitchFamily="49" charset="-122"/>
                <a:ea typeface="FangSong" panose="02010609060101010101" pitchFamily="49" charset="-122"/>
              </a:rPr>
              <a:t>: </a:t>
            </a:r>
            <a:endParaRPr lang="zh-CN" altLang="en-US" sz="2800" dirty="0">
              <a:latin typeface="FangSong" panose="02010609060101010101" pitchFamily="49" charset="-122"/>
              <a:ea typeface="FangSong" panose="02010609060101010101" pitchFamily="49" charset="-122"/>
            </a:endParaRPr>
          </a:p>
          <a:p>
            <a:endParaRPr lang="zh-CN" altLang="en-US" dirty="0"/>
          </a:p>
          <a:p>
            <a:endParaRPr lang="en-US" altLang="zh-CN" dirty="0"/>
          </a:p>
          <a:p>
            <a:endParaRPr lang="zh-CN" altLang="en-US" dirty="0"/>
          </a:p>
        </p:txBody>
      </p:sp>
      <p:pic>
        <p:nvPicPr>
          <p:cNvPr id="2" name="图片 1">
            <a:extLst>
              <a:ext uri="{FF2B5EF4-FFF2-40B4-BE49-F238E27FC236}">
                <a16:creationId xmlns:a16="http://schemas.microsoft.com/office/drawing/2014/main" id="{67D9FA91-428A-7546-98A9-2332B4804903}"/>
              </a:ext>
            </a:extLst>
          </p:cNvPr>
          <p:cNvPicPr>
            <a:picLocks noChangeAspect="1"/>
          </p:cNvPicPr>
          <p:nvPr/>
        </p:nvPicPr>
        <p:blipFill>
          <a:blip r:embed="rId2"/>
          <a:stretch>
            <a:fillRect/>
          </a:stretch>
        </p:blipFill>
        <p:spPr>
          <a:xfrm>
            <a:off x="1339849" y="2089150"/>
            <a:ext cx="6425777" cy="1365250"/>
          </a:xfrm>
          <a:prstGeom prst="rect">
            <a:avLst/>
          </a:prstGeom>
        </p:spPr>
      </p:pic>
      <p:pic>
        <p:nvPicPr>
          <p:cNvPr id="6" name="图片 5">
            <a:extLst>
              <a:ext uri="{FF2B5EF4-FFF2-40B4-BE49-F238E27FC236}">
                <a16:creationId xmlns:a16="http://schemas.microsoft.com/office/drawing/2014/main" id="{1CAD98E1-FB60-364D-9F4B-A28FDB3E4997}"/>
              </a:ext>
            </a:extLst>
          </p:cNvPr>
          <p:cNvPicPr>
            <a:picLocks noChangeAspect="1"/>
          </p:cNvPicPr>
          <p:nvPr/>
        </p:nvPicPr>
        <p:blipFill>
          <a:blip r:embed="rId3"/>
          <a:stretch>
            <a:fillRect/>
          </a:stretch>
        </p:blipFill>
        <p:spPr>
          <a:xfrm>
            <a:off x="1136649" y="3454400"/>
            <a:ext cx="7410824" cy="1574800"/>
          </a:xfrm>
          <a:prstGeom prst="rect">
            <a:avLst/>
          </a:prstGeom>
        </p:spPr>
      </p:pic>
    </p:spTree>
    <p:extLst>
      <p:ext uri="{BB962C8B-B14F-4D97-AF65-F5344CB8AC3E}">
        <p14:creationId xmlns:p14="http://schemas.microsoft.com/office/powerpoint/2010/main" val="3974552274"/>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6869</TotalTime>
  <Words>3915</Words>
  <Application>Microsoft Macintosh PowerPoint</Application>
  <PresentationFormat>全屏显示(4:3)</PresentationFormat>
  <Paragraphs>357</Paragraphs>
  <Slides>74</Slides>
  <Notes>8</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74</vt:i4>
      </vt:variant>
    </vt:vector>
  </HeadingPairs>
  <TitlesOfParts>
    <vt:vector size="99" baseType="lpstr">
      <vt:lpstr>-apple-system</vt:lpstr>
      <vt:lpstr>DengXian</vt:lpstr>
      <vt:lpstr>DengXian</vt:lpstr>
      <vt:lpstr>方正准圆简体</vt:lpstr>
      <vt:lpstr>华文新魏</vt:lpstr>
      <vt:lpstr>华文新魏</vt:lpstr>
      <vt:lpstr>Microsoft YaHei</vt:lpstr>
      <vt:lpstr>Microsoft YaHei</vt:lpstr>
      <vt:lpstr>幼圆</vt:lpstr>
      <vt:lpstr>FangSong</vt:lpstr>
      <vt:lpstr>Hannotate SC</vt:lpstr>
      <vt:lpstr>Kaiti SC</vt:lpstr>
      <vt:lpstr>Kaiti SC Black</vt:lpstr>
      <vt:lpstr>MathJax_Math-italic</vt:lpstr>
      <vt:lpstr>PingFang SC</vt:lpstr>
      <vt:lpstr>Songti SC</vt:lpstr>
      <vt:lpstr>Arial</vt:lpstr>
      <vt:lpstr>Calibri</vt:lpstr>
      <vt:lpstr>Cambria Math</vt:lpstr>
      <vt:lpstr>Symbol</vt:lpstr>
      <vt:lpstr>Times New Roman</vt:lpstr>
      <vt:lpstr>Verdana</vt:lpstr>
      <vt:lpstr>Wingdings</vt:lpstr>
      <vt:lpstr>机器学习v2.1rgb</vt:lpstr>
      <vt:lpstr>Office Theme</vt:lpstr>
      <vt:lpstr>第九章：聚类</vt:lpstr>
      <vt:lpstr>大纲</vt:lpstr>
      <vt:lpstr>聚类任务</vt:lpstr>
      <vt:lpstr>聚类任务</vt:lpstr>
      <vt:lpstr>性能度量</vt:lpstr>
      <vt:lpstr>性能度量</vt:lpstr>
      <vt:lpstr>性能度量（内部指标）</vt:lpstr>
      <vt:lpstr>性能度量（内部指标）</vt:lpstr>
      <vt:lpstr>性能度量（内部指标）</vt:lpstr>
      <vt:lpstr>相似性/距离度量</vt:lpstr>
      <vt:lpstr>相似性/距离度量</vt:lpstr>
      <vt:lpstr>相似性/距离度量</vt:lpstr>
      <vt:lpstr>相似性/距离度量</vt:lpstr>
      <vt:lpstr>相似性/距离度量</vt:lpstr>
      <vt:lpstr>相似性/距离度量</vt:lpstr>
      <vt:lpstr>相似性/距离度量</vt:lpstr>
      <vt:lpstr>聚类</vt:lpstr>
      <vt:lpstr>故事一则</vt:lpstr>
      <vt:lpstr>常见聚类方法</vt:lpstr>
      <vt:lpstr>原型聚类</vt:lpstr>
      <vt:lpstr>原型聚类 – k均值算法</vt:lpstr>
      <vt:lpstr>原型聚类 – k-means</vt:lpstr>
      <vt:lpstr>K-means</vt:lpstr>
      <vt:lpstr>原型聚类 – k均值算法</vt:lpstr>
      <vt:lpstr>原型聚类 – k均值算法</vt:lpstr>
      <vt:lpstr>K-means是初值敏感的</vt:lpstr>
      <vt:lpstr>K-means++</vt:lpstr>
      <vt:lpstr>K-means聚类方法总结</vt:lpstr>
      <vt:lpstr>层次聚类方法</vt:lpstr>
      <vt:lpstr>AGNES和DIANA算法</vt:lpstr>
      <vt:lpstr>层次聚类</vt:lpstr>
      <vt:lpstr>层次聚类</vt:lpstr>
      <vt:lpstr>层次聚类</vt:lpstr>
      <vt:lpstr>层次聚类</vt:lpstr>
      <vt:lpstr>密度聚类</vt:lpstr>
      <vt:lpstr>DBSCAN</vt:lpstr>
      <vt:lpstr>DBSCAN</vt:lpstr>
      <vt:lpstr>DBSCAN</vt:lpstr>
      <vt:lpstr>DBSCAN</vt:lpstr>
      <vt:lpstr>DBSCAN</vt:lpstr>
      <vt:lpstr>DBSCAN</vt:lpstr>
      <vt:lpstr>密度最大值聚类</vt:lpstr>
      <vt:lpstr>密度最大值聚类</vt:lpstr>
      <vt:lpstr>簇中心的识别</vt:lpstr>
      <vt:lpstr>密度最大值聚类过程</vt:lpstr>
      <vt:lpstr>PowerPoint 演示文稿</vt:lpstr>
      <vt:lpstr>不同数据下密度最大值聚类的效果</vt:lpstr>
      <vt:lpstr>谱聚类</vt:lpstr>
      <vt:lpstr>谱聚类</vt:lpstr>
      <vt:lpstr>谱聚类 – 相似度矩阵</vt:lpstr>
      <vt:lpstr>ϵ-邻近法</vt:lpstr>
      <vt:lpstr>全连接法</vt:lpstr>
      <vt:lpstr>K邻近法</vt:lpstr>
      <vt:lpstr>eigenvalue decomposition</vt:lpstr>
      <vt:lpstr>eigenvalue decomposition</vt:lpstr>
      <vt:lpstr>谱聚类</vt:lpstr>
      <vt:lpstr>eigenvalue decomposition</vt:lpstr>
      <vt:lpstr>eigenvalue decomposition</vt:lpstr>
      <vt:lpstr>谱聚类</vt:lpstr>
      <vt:lpstr>拉普拉斯矩阵</vt:lpstr>
      <vt:lpstr>谱聚类</vt:lpstr>
      <vt:lpstr>谱聚类</vt:lpstr>
      <vt:lpstr>拉普拉斯映射</vt:lpstr>
      <vt:lpstr>切图</vt:lpstr>
      <vt:lpstr>切图</vt:lpstr>
      <vt:lpstr>谱聚类 – Ncut算法</vt:lpstr>
      <vt:lpstr>Mean Shift - CSDN</vt:lpstr>
      <vt:lpstr>Mean Shift - CSDN</vt:lpstr>
      <vt:lpstr>Mean Shift</vt:lpstr>
      <vt:lpstr>Mean Shift</vt:lpstr>
      <vt:lpstr>Mean Shift</vt:lpstr>
      <vt:lpstr>Mean Shift</vt:lpstr>
      <vt:lpstr>Label Propagation</vt:lpstr>
      <vt:lpstr>Label Propagation</vt:lpstr>
    </vt:vector>
  </TitlesOfParts>
  <Company>LAMDA Group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机器学习-第九章</dc:title>
  <dc:creator/>
  <cp:lastModifiedBy>Microsoft Office 用户</cp:lastModifiedBy>
  <cp:revision>880</cp:revision>
  <cp:lastPrinted>2019-04-24T10:34:58Z</cp:lastPrinted>
  <dcterms:created xsi:type="dcterms:W3CDTF">2015-06-30T12:15:09Z</dcterms:created>
  <dcterms:modified xsi:type="dcterms:W3CDTF">2019-04-24T10:54:25Z</dcterms:modified>
</cp:coreProperties>
</file>